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0" r:id="rId1"/>
  </p:sldMasterIdLst>
  <p:sldIdLst>
    <p:sldId id="256" r:id="rId2"/>
    <p:sldId id="257" r:id="rId3"/>
    <p:sldId id="258" r:id="rId4"/>
    <p:sldId id="259" r:id="rId5"/>
    <p:sldId id="261" r:id="rId6"/>
    <p:sldId id="262" r:id="rId7"/>
    <p:sldId id="260" r:id="rId8"/>
    <p:sldId id="263" r:id="rId9"/>
    <p:sldId id="264"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56" d="100"/>
          <a:sy n="56" d="100"/>
        </p:scale>
        <p:origin x="11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7FF7B0-8171-4693-8CB5-0E37D2766E25}" type="datetimeFigureOut">
              <a:rPr lang="en-IN" smtClean="0"/>
              <a:t>20-01-2025</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AA46CFCD-9FAD-4F2E-B66B-8441433B01A5}"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612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7FF7B0-8171-4693-8CB5-0E37D2766E25}"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46CFCD-9FAD-4F2E-B66B-8441433B01A5}"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7826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7FF7B0-8171-4693-8CB5-0E37D2766E25}"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46CFCD-9FAD-4F2E-B66B-8441433B01A5}"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75965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7FF7B0-8171-4693-8CB5-0E37D2766E25}"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46CFCD-9FAD-4F2E-B66B-8441433B01A5}"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891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7FF7B0-8171-4693-8CB5-0E37D2766E25}"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46CFCD-9FAD-4F2E-B66B-8441433B01A5}"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7287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7FF7B0-8171-4693-8CB5-0E37D2766E25}"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46CFCD-9FAD-4F2E-B66B-8441433B01A5}"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160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7FF7B0-8171-4693-8CB5-0E37D2766E25}"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A46CFCD-9FAD-4F2E-B66B-8441433B01A5}"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27743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7FF7B0-8171-4693-8CB5-0E37D2766E25}"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A46CFCD-9FAD-4F2E-B66B-8441433B01A5}"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88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7FF7B0-8171-4693-8CB5-0E37D2766E25}" type="datetimeFigureOut">
              <a:rPr lang="en-IN" smtClean="0"/>
              <a:t>20-01-2025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A46CFCD-9FAD-4F2E-B66B-8441433B01A5}" type="slidenum">
              <a:rPr lang="en-IN" smtClean="0"/>
              <a:t>‹#›</a:t>
            </a:fld>
            <a:endParaRPr lang="en-IN"/>
          </a:p>
        </p:txBody>
      </p:sp>
    </p:spTree>
    <p:extLst>
      <p:ext uri="{BB962C8B-B14F-4D97-AF65-F5344CB8AC3E}">
        <p14:creationId xmlns:p14="http://schemas.microsoft.com/office/powerpoint/2010/main" val="281961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7FF7B0-8171-4693-8CB5-0E37D2766E25}"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46CFCD-9FAD-4F2E-B66B-8441433B01A5}"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5786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D7FF7B0-8171-4693-8CB5-0E37D2766E25}" type="datetimeFigureOut">
              <a:rPr lang="en-IN" smtClean="0"/>
              <a:t>20-01-2025</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AA46CFCD-9FAD-4F2E-B66B-8441433B01A5}"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3707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D7FF7B0-8171-4693-8CB5-0E37D2766E25}" type="datetimeFigureOut">
              <a:rPr lang="en-IN" smtClean="0"/>
              <a:t>20-01-2025</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A46CFCD-9FAD-4F2E-B66B-8441433B01A5}"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5533428"/>
      </p:ext>
    </p:extLst>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9BF37-D81A-18AA-E411-3A981C68B8B0}"/>
              </a:ext>
            </a:extLst>
          </p:cNvPr>
          <p:cNvSpPr>
            <a:spLocks noGrp="1"/>
          </p:cNvSpPr>
          <p:nvPr>
            <p:ph type="ctrTitle"/>
          </p:nvPr>
        </p:nvSpPr>
        <p:spPr/>
        <p:txBody>
          <a:bodyPr/>
          <a:lstStyle/>
          <a:p>
            <a:r>
              <a:rPr lang="en-US" dirty="0"/>
              <a:t> </a:t>
            </a:r>
            <a:r>
              <a:rPr lang="en-US" sz="6000" dirty="0"/>
              <a:t>ANOVA </a:t>
            </a:r>
            <a:r>
              <a:rPr lang="en-US" dirty="0"/>
              <a:t>(</a:t>
            </a:r>
            <a:r>
              <a:rPr lang="en-US" sz="4400" dirty="0"/>
              <a:t>one way ANOVA</a:t>
            </a:r>
            <a:r>
              <a:rPr lang="en-US" dirty="0"/>
              <a:t>)</a:t>
            </a:r>
            <a:endParaRPr lang="en-IN" dirty="0"/>
          </a:p>
        </p:txBody>
      </p:sp>
      <p:sp>
        <p:nvSpPr>
          <p:cNvPr id="3" name="Subtitle 2">
            <a:extLst>
              <a:ext uri="{FF2B5EF4-FFF2-40B4-BE49-F238E27FC236}">
                <a16:creationId xmlns:a16="http://schemas.microsoft.com/office/drawing/2014/main" id="{6AB1730A-84E5-EAF5-5239-61FA36CFEF43}"/>
              </a:ext>
            </a:extLst>
          </p:cNvPr>
          <p:cNvSpPr>
            <a:spLocks noGrp="1"/>
          </p:cNvSpPr>
          <p:nvPr>
            <p:ph type="subTitle" idx="1"/>
          </p:nvPr>
        </p:nvSpPr>
        <p:spPr>
          <a:xfrm>
            <a:off x="4932682" y="3514272"/>
            <a:ext cx="3607266" cy="1495033"/>
          </a:xfrm>
        </p:spPr>
        <p:txBody>
          <a:bodyPr>
            <a:normAutofit fontScale="77500" lnSpcReduction="20000"/>
          </a:bodyPr>
          <a:lstStyle/>
          <a:p>
            <a:pPr algn="ctr"/>
            <a:r>
              <a:rPr lang="en-US" sz="2400" dirty="0">
                <a:solidFill>
                  <a:srgbClr val="FF0000"/>
                </a:solidFill>
              </a:rPr>
              <a:t>Dr. </a:t>
            </a:r>
            <a:r>
              <a:rPr lang="en-US" sz="2400" dirty="0" err="1">
                <a:solidFill>
                  <a:srgbClr val="FF0000"/>
                </a:solidFill>
              </a:rPr>
              <a:t>Srinibash</a:t>
            </a:r>
            <a:r>
              <a:rPr lang="en-US" sz="2400" dirty="0">
                <a:solidFill>
                  <a:srgbClr val="FF0000"/>
                </a:solidFill>
              </a:rPr>
              <a:t> Dash</a:t>
            </a:r>
          </a:p>
          <a:p>
            <a:pPr algn="ctr"/>
            <a:r>
              <a:rPr lang="en-US" sz="1800" dirty="0">
                <a:solidFill>
                  <a:srgbClr val="FF0000"/>
                </a:solidFill>
              </a:rPr>
              <a:t>Associate Professor &amp; Head</a:t>
            </a:r>
          </a:p>
          <a:p>
            <a:pPr algn="ctr"/>
            <a:r>
              <a:rPr lang="en-US" sz="1800" dirty="0">
                <a:solidFill>
                  <a:srgbClr val="FF0000"/>
                </a:solidFill>
              </a:rPr>
              <a:t>School of Management</a:t>
            </a:r>
          </a:p>
          <a:p>
            <a:pPr algn="ctr"/>
            <a:r>
              <a:rPr lang="en-US" sz="1800" dirty="0">
                <a:solidFill>
                  <a:srgbClr val="FF0000"/>
                </a:solidFill>
              </a:rPr>
              <a:t>Gangadhar </a:t>
            </a:r>
            <a:r>
              <a:rPr lang="en-US" sz="1800" dirty="0" err="1">
                <a:solidFill>
                  <a:srgbClr val="FF0000"/>
                </a:solidFill>
              </a:rPr>
              <a:t>Meher</a:t>
            </a:r>
            <a:r>
              <a:rPr lang="en-US" sz="1800">
                <a:solidFill>
                  <a:srgbClr val="FF0000"/>
                </a:solidFill>
              </a:rPr>
              <a:t> University</a:t>
            </a:r>
            <a:endParaRPr lang="en-US" sz="1800" dirty="0">
              <a:solidFill>
                <a:srgbClr val="FF0000"/>
              </a:solidFill>
            </a:endParaRPr>
          </a:p>
        </p:txBody>
      </p:sp>
    </p:spTree>
    <p:extLst>
      <p:ext uri="{BB962C8B-B14F-4D97-AF65-F5344CB8AC3E}">
        <p14:creationId xmlns:p14="http://schemas.microsoft.com/office/powerpoint/2010/main" val="1796328016"/>
      </p:ext>
    </p:extLst>
  </p:cSld>
  <p:clrMapOvr>
    <a:masterClrMapping/>
  </p:clrMapOvr>
  <mc:AlternateContent xmlns:mc="http://schemas.openxmlformats.org/markup-compatibility/2006" xmlns:p14="http://schemas.microsoft.com/office/powerpoint/2010/main">
    <mc:Choice Requires="p14">
      <p:transition spd="slow" p14:dur="2000" advTm="10144"/>
    </mc:Choice>
    <mc:Fallback xmlns="">
      <p:transition spd="slow" advTm="1014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7F507-07B7-A6E6-9062-AEAAD7E52AA9}"/>
              </a:ext>
            </a:extLst>
          </p:cNvPr>
          <p:cNvSpPr>
            <a:spLocks noGrp="1"/>
          </p:cNvSpPr>
          <p:nvPr>
            <p:ph type="title"/>
          </p:nvPr>
        </p:nvSpPr>
        <p:spPr/>
        <p:txBody>
          <a:bodyPr/>
          <a:lstStyle/>
          <a:p>
            <a:r>
              <a:rPr lang="en-IN" dirty="0"/>
              <a:t>One way ANOVA test</a:t>
            </a:r>
          </a:p>
        </p:txBody>
      </p:sp>
      <p:sp>
        <p:nvSpPr>
          <p:cNvPr id="3" name="Content Placeholder 2">
            <a:extLst>
              <a:ext uri="{FF2B5EF4-FFF2-40B4-BE49-F238E27FC236}">
                <a16:creationId xmlns:a16="http://schemas.microsoft.com/office/drawing/2014/main" id="{8C428E73-CCC1-7191-E443-826815BB492C}"/>
              </a:ext>
            </a:extLst>
          </p:cNvPr>
          <p:cNvSpPr>
            <a:spLocks noGrp="1"/>
          </p:cNvSpPr>
          <p:nvPr>
            <p:ph idx="1"/>
          </p:nvPr>
        </p:nvSpPr>
        <p:spPr>
          <a:xfrm>
            <a:off x="201337" y="2114026"/>
            <a:ext cx="9774064" cy="4244829"/>
          </a:xfrm>
        </p:spPr>
        <p:txBody>
          <a:bodyPr/>
          <a:lstStyle/>
          <a:p>
            <a:pPr marL="0" indent="0">
              <a:buNone/>
            </a:pPr>
            <a:r>
              <a:rPr lang="en-US" dirty="0">
                <a:solidFill>
                  <a:srgbClr val="FF0000"/>
                </a:solidFill>
              </a:rPr>
              <a:t>Q. </a:t>
            </a:r>
            <a:r>
              <a:rPr lang="en-US" dirty="0"/>
              <a:t>To assess the significance of possible variation in performance in a certain test between the school of a city a common test watch given to a number of student taken of random from the 12th class of the three school concern the results given below;</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Make the analysis of variance for the given data.</a:t>
            </a:r>
          </a:p>
          <a:p>
            <a:pPr marL="0" indent="0">
              <a:buNone/>
            </a:pPr>
            <a:endParaRPr lang="en-US" dirty="0"/>
          </a:p>
          <a:p>
            <a:pPr marL="0" indent="0">
              <a:buNone/>
            </a:pPr>
            <a:endParaRPr lang="en-IN" dirty="0"/>
          </a:p>
        </p:txBody>
      </p:sp>
      <p:graphicFrame>
        <p:nvGraphicFramePr>
          <p:cNvPr id="7" name="Table 6">
            <a:extLst>
              <a:ext uri="{FF2B5EF4-FFF2-40B4-BE49-F238E27FC236}">
                <a16:creationId xmlns:a16="http://schemas.microsoft.com/office/drawing/2014/main" id="{D7F5CA0D-D213-3DC6-7B8B-5C1440B92D11}"/>
              </a:ext>
            </a:extLst>
          </p:cNvPr>
          <p:cNvGraphicFramePr>
            <a:graphicFrameLocks noGrp="1"/>
          </p:cNvGraphicFramePr>
          <p:nvPr>
            <p:extLst>
              <p:ext uri="{D42A27DB-BD31-4B8C-83A1-F6EECF244321}">
                <p14:modId xmlns:p14="http://schemas.microsoft.com/office/powerpoint/2010/main" val="1719420508"/>
              </p:ext>
            </p:extLst>
          </p:nvPr>
        </p:nvGraphicFramePr>
        <p:xfrm>
          <a:off x="680321" y="3523375"/>
          <a:ext cx="7213719" cy="1867765"/>
        </p:xfrm>
        <a:graphic>
          <a:graphicData uri="http://schemas.openxmlformats.org/drawingml/2006/table">
            <a:tbl>
              <a:tblPr firstRow="1" bandRow="1">
                <a:tableStyleId>{5C22544A-7EE6-4342-B048-85BDC9FD1C3A}</a:tableStyleId>
              </a:tblPr>
              <a:tblGrid>
                <a:gridCol w="2404573">
                  <a:extLst>
                    <a:ext uri="{9D8B030D-6E8A-4147-A177-3AD203B41FA5}">
                      <a16:colId xmlns:a16="http://schemas.microsoft.com/office/drawing/2014/main" val="2106759817"/>
                    </a:ext>
                  </a:extLst>
                </a:gridCol>
                <a:gridCol w="2404573">
                  <a:extLst>
                    <a:ext uri="{9D8B030D-6E8A-4147-A177-3AD203B41FA5}">
                      <a16:colId xmlns:a16="http://schemas.microsoft.com/office/drawing/2014/main" val="3637363514"/>
                    </a:ext>
                  </a:extLst>
                </a:gridCol>
                <a:gridCol w="2404573">
                  <a:extLst>
                    <a:ext uri="{9D8B030D-6E8A-4147-A177-3AD203B41FA5}">
                      <a16:colId xmlns:a16="http://schemas.microsoft.com/office/drawing/2014/main" val="3612555319"/>
                    </a:ext>
                  </a:extLst>
                </a:gridCol>
              </a:tblGrid>
              <a:tr h="496075">
                <a:tc>
                  <a:txBody>
                    <a:bodyPr/>
                    <a:lstStyle/>
                    <a:p>
                      <a:r>
                        <a:rPr lang="en-IN" dirty="0"/>
                        <a:t>A</a:t>
                      </a:r>
                    </a:p>
                  </a:txBody>
                  <a:tcPr/>
                </a:tc>
                <a:tc>
                  <a:txBody>
                    <a:bodyPr/>
                    <a:lstStyle/>
                    <a:p>
                      <a:r>
                        <a:rPr lang="en-IN" dirty="0"/>
                        <a:t>B</a:t>
                      </a:r>
                    </a:p>
                  </a:txBody>
                  <a:tcPr/>
                </a:tc>
                <a:tc>
                  <a:txBody>
                    <a:bodyPr/>
                    <a:lstStyle/>
                    <a:p>
                      <a:r>
                        <a:rPr lang="en-IN" dirty="0"/>
                        <a:t>C</a:t>
                      </a:r>
                    </a:p>
                  </a:txBody>
                  <a:tcPr/>
                </a:tc>
                <a:extLst>
                  <a:ext uri="{0D108BD9-81ED-4DB2-BD59-A6C34878D82A}">
                    <a16:rowId xmlns:a16="http://schemas.microsoft.com/office/drawing/2014/main" val="4015637739"/>
                  </a:ext>
                </a:extLst>
              </a:tr>
              <a:tr h="0">
                <a:tc>
                  <a:txBody>
                    <a:bodyPr/>
                    <a:lstStyle/>
                    <a:p>
                      <a:r>
                        <a:rPr lang="en-IN" dirty="0"/>
                        <a:t>2</a:t>
                      </a:r>
                    </a:p>
                  </a:txBody>
                  <a:tcPr/>
                </a:tc>
                <a:tc>
                  <a:txBody>
                    <a:bodyPr/>
                    <a:lstStyle/>
                    <a:p>
                      <a:r>
                        <a:rPr lang="en-IN" dirty="0"/>
                        <a:t>3</a:t>
                      </a:r>
                    </a:p>
                  </a:txBody>
                  <a:tcPr/>
                </a:tc>
                <a:tc>
                  <a:txBody>
                    <a:bodyPr/>
                    <a:lstStyle/>
                    <a:p>
                      <a:r>
                        <a:rPr lang="en-IN" dirty="0"/>
                        <a:t>4</a:t>
                      </a:r>
                    </a:p>
                  </a:txBody>
                  <a:tcPr/>
                </a:tc>
                <a:extLst>
                  <a:ext uri="{0D108BD9-81ED-4DB2-BD59-A6C34878D82A}">
                    <a16:rowId xmlns:a16="http://schemas.microsoft.com/office/drawing/2014/main" val="1261351204"/>
                  </a:ext>
                </a:extLst>
              </a:tr>
              <a:tr h="502965">
                <a:tc>
                  <a:txBody>
                    <a:bodyPr/>
                    <a:lstStyle/>
                    <a:p>
                      <a:r>
                        <a:rPr lang="en-IN" dirty="0"/>
                        <a:t>4</a:t>
                      </a:r>
                    </a:p>
                  </a:txBody>
                  <a:tcPr/>
                </a:tc>
                <a:tc>
                  <a:txBody>
                    <a:bodyPr/>
                    <a:lstStyle/>
                    <a:p>
                      <a:r>
                        <a:rPr lang="en-IN" dirty="0"/>
                        <a:t>5</a:t>
                      </a:r>
                    </a:p>
                  </a:txBody>
                  <a:tcPr/>
                </a:tc>
                <a:tc>
                  <a:txBody>
                    <a:bodyPr/>
                    <a:lstStyle/>
                    <a:p>
                      <a:r>
                        <a:rPr lang="en-IN" dirty="0"/>
                        <a:t>6</a:t>
                      </a:r>
                    </a:p>
                  </a:txBody>
                  <a:tcPr/>
                </a:tc>
                <a:extLst>
                  <a:ext uri="{0D108BD9-81ED-4DB2-BD59-A6C34878D82A}">
                    <a16:rowId xmlns:a16="http://schemas.microsoft.com/office/drawing/2014/main" val="2895624058"/>
                  </a:ext>
                </a:extLst>
              </a:tr>
              <a:tr h="502965">
                <a:tc>
                  <a:txBody>
                    <a:bodyPr/>
                    <a:lstStyle/>
                    <a:p>
                      <a:r>
                        <a:rPr lang="en-IN" dirty="0"/>
                        <a:t>6</a:t>
                      </a:r>
                    </a:p>
                  </a:txBody>
                  <a:tcPr/>
                </a:tc>
                <a:tc>
                  <a:txBody>
                    <a:bodyPr/>
                    <a:lstStyle/>
                    <a:p>
                      <a:r>
                        <a:rPr lang="en-IN" dirty="0"/>
                        <a:t>7</a:t>
                      </a:r>
                    </a:p>
                  </a:txBody>
                  <a:tcPr/>
                </a:tc>
                <a:tc>
                  <a:txBody>
                    <a:bodyPr/>
                    <a:lstStyle/>
                    <a:p>
                      <a:r>
                        <a:rPr lang="en-IN" dirty="0"/>
                        <a:t>8</a:t>
                      </a:r>
                    </a:p>
                  </a:txBody>
                  <a:tcPr/>
                </a:tc>
                <a:extLst>
                  <a:ext uri="{0D108BD9-81ED-4DB2-BD59-A6C34878D82A}">
                    <a16:rowId xmlns:a16="http://schemas.microsoft.com/office/drawing/2014/main" val="3495103730"/>
                  </a:ext>
                </a:extLst>
              </a:tr>
            </a:tbl>
          </a:graphicData>
        </a:graphic>
      </p:graphicFrame>
    </p:spTree>
    <p:extLst>
      <p:ext uri="{BB962C8B-B14F-4D97-AF65-F5344CB8AC3E}">
        <p14:creationId xmlns:p14="http://schemas.microsoft.com/office/powerpoint/2010/main" val="1665462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B734846A-59AD-BF23-286B-D2650BAE2E23}"/>
                  </a:ext>
                </a:extLst>
              </p:cNvPr>
              <p:cNvSpPr txBox="1"/>
              <p:nvPr/>
            </p:nvSpPr>
            <p:spPr>
              <a:xfrm>
                <a:off x="637563" y="453005"/>
                <a:ext cx="9362114" cy="4996624"/>
              </a:xfrm>
              <a:prstGeom prst="rect">
                <a:avLst/>
              </a:prstGeom>
              <a:noFill/>
            </p:spPr>
            <p:txBody>
              <a:bodyPr wrap="square" rtlCol="0">
                <a:spAutoFit/>
              </a:bodyPr>
              <a:lstStyle/>
              <a:p>
                <a:r>
                  <a:rPr lang="en-US" dirty="0"/>
                  <a:t>Solution:</a:t>
                </a:r>
                <a:endParaRPr lang="en-US" dirty="0">
                  <a:solidFill>
                    <a:schemeClr val="tx1"/>
                  </a:solidFill>
                </a:endParaRPr>
              </a:p>
              <a:p>
                <a:r>
                  <a:rPr lang="en-US" dirty="0">
                    <a:solidFill>
                      <a:schemeClr val="tx1"/>
                    </a:solidFill>
                  </a:rPr>
                  <a:t>  Step 1: Null Hypotheses (</a:t>
                </a:r>
                <a14:m>
                  <m:oMath xmlns:m="http://schemas.openxmlformats.org/officeDocument/2006/math">
                    <m:sSub>
                      <m:sSubPr>
                        <m:ctrlPr>
                          <a:rPr lang="en-IN" i="1" dirty="0" smtClean="0">
                            <a:solidFill>
                              <a:schemeClr val="tx1"/>
                            </a:solidFill>
                            <a:latin typeface="Cambria Math" panose="02040503050406030204" pitchFamily="18" charset="0"/>
                          </a:rPr>
                        </m:ctrlPr>
                      </m:sSubPr>
                      <m:e>
                        <m:r>
                          <a:rPr lang="en-IN" i="1" dirty="0">
                            <a:solidFill>
                              <a:schemeClr val="tx1"/>
                            </a:solidFill>
                            <a:latin typeface="Cambria Math" panose="02040503050406030204" pitchFamily="18" charset="0"/>
                          </a:rPr>
                          <m:t>𝐻</m:t>
                        </m:r>
                      </m:e>
                      <m:sub>
                        <m:r>
                          <a:rPr lang="en-IN" i="0" dirty="0">
                            <a:solidFill>
                              <a:schemeClr val="tx1"/>
                            </a:solidFill>
                            <a:latin typeface="Cambria Math" panose="02040503050406030204" pitchFamily="18" charset="0"/>
                          </a:rPr>
                          <m:t>0</m:t>
                        </m:r>
                      </m:sub>
                    </m:sSub>
                  </m:oMath>
                </a14:m>
                <a:r>
                  <a:rPr lang="en-IN" dirty="0">
                    <a:solidFill>
                      <a:schemeClr val="tx1"/>
                    </a:solidFill>
                  </a:rPr>
                  <a:t>) : </a:t>
                </a:r>
                <a14:m>
                  <m:oMath xmlns:m="http://schemas.openxmlformats.org/officeDocument/2006/math">
                    <m:sSub>
                      <m:sSubPr>
                        <m:ctrlPr>
                          <a:rPr lang="en-IN" i="1" dirty="0" smtClean="0">
                            <a:solidFill>
                              <a:schemeClr val="tx1"/>
                            </a:solidFill>
                            <a:latin typeface="Cambria Math" panose="02040503050406030204" pitchFamily="18" charset="0"/>
                          </a:rPr>
                        </m:ctrlPr>
                      </m:sSubPr>
                      <m:e>
                        <m:acc>
                          <m:accPr>
                            <m:chr m:val="̅"/>
                            <m:ctrlPr>
                              <a:rPr lang="en-IN" i="1" dirty="0" smtClean="0">
                                <a:solidFill>
                                  <a:schemeClr val="tx1"/>
                                </a:solidFill>
                                <a:latin typeface="Cambria Math" panose="02040503050406030204" pitchFamily="18" charset="0"/>
                              </a:rPr>
                            </m:ctrlPr>
                          </m:accPr>
                          <m:e>
                            <m:r>
                              <a:rPr lang="en-IN" i="1" dirty="0" smtClean="0">
                                <a:solidFill>
                                  <a:schemeClr val="tx1"/>
                                </a:solidFill>
                                <a:latin typeface="Cambria Math" panose="02040503050406030204" pitchFamily="18" charset="0"/>
                              </a:rPr>
                              <m:t>𝑥</m:t>
                            </m:r>
                          </m:e>
                        </m:acc>
                      </m:e>
                      <m:sub>
                        <m:r>
                          <a:rPr lang="en-IN" i="1" dirty="0" smtClean="0">
                            <a:solidFill>
                              <a:schemeClr val="tx1"/>
                            </a:solidFill>
                            <a:latin typeface="Cambria Math" panose="02040503050406030204" pitchFamily="18" charset="0"/>
                          </a:rPr>
                          <m:t>𝐴</m:t>
                        </m:r>
                      </m:sub>
                    </m:sSub>
                    <m:r>
                      <a:rPr lang="en-IN" i="0" dirty="0" smtClean="0">
                        <a:solidFill>
                          <a:schemeClr val="tx1"/>
                        </a:solidFill>
                        <a:latin typeface="Cambria Math" panose="02040503050406030204" pitchFamily="18" charset="0"/>
                      </a:rPr>
                      <m:t>=</m:t>
                    </m:r>
                    <m:sSub>
                      <m:sSubPr>
                        <m:ctrlPr>
                          <a:rPr lang="en-IN" i="1" dirty="0" smtClean="0">
                            <a:solidFill>
                              <a:schemeClr val="tx1"/>
                            </a:solidFill>
                            <a:latin typeface="Cambria Math" panose="02040503050406030204" pitchFamily="18" charset="0"/>
                          </a:rPr>
                        </m:ctrlPr>
                      </m:sSubPr>
                      <m:e>
                        <m:acc>
                          <m:accPr>
                            <m:chr m:val="̅"/>
                            <m:ctrlPr>
                              <a:rPr lang="en-IN" i="1" dirty="0" smtClean="0">
                                <a:solidFill>
                                  <a:schemeClr val="tx1"/>
                                </a:solidFill>
                                <a:latin typeface="Cambria Math" panose="02040503050406030204" pitchFamily="18" charset="0"/>
                              </a:rPr>
                            </m:ctrlPr>
                          </m:accPr>
                          <m:e>
                            <m:r>
                              <a:rPr lang="en-IN" i="1" dirty="0" smtClean="0">
                                <a:solidFill>
                                  <a:schemeClr val="tx1"/>
                                </a:solidFill>
                                <a:latin typeface="Cambria Math" panose="02040503050406030204" pitchFamily="18" charset="0"/>
                              </a:rPr>
                              <m:t>𝑥</m:t>
                            </m:r>
                          </m:e>
                        </m:acc>
                      </m:e>
                      <m:sub>
                        <m:r>
                          <a:rPr lang="en-IN" i="1" dirty="0" smtClean="0">
                            <a:solidFill>
                              <a:schemeClr val="tx1"/>
                            </a:solidFill>
                            <a:latin typeface="Cambria Math" panose="02040503050406030204" pitchFamily="18" charset="0"/>
                          </a:rPr>
                          <m:t>𝐵</m:t>
                        </m:r>
                      </m:sub>
                    </m:sSub>
                    <m:r>
                      <a:rPr lang="en-IN" i="0" dirty="0" smtClean="0">
                        <a:solidFill>
                          <a:schemeClr val="tx1"/>
                        </a:solidFill>
                        <a:latin typeface="Cambria Math" panose="02040503050406030204" pitchFamily="18" charset="0"/>
                      </a:rPr>
                      <m:t>=</m:t>
                    </m:r>
                    <m:sSub>
                      <m:sSubPr>
                        <m:ctrlPr>
                          <a:rPr lang="en-IN" i="1" dirty="0" smtClean="0">
                            <a:solidFill>
                              <a:schemeClr val="tx1"/>
                            </a:solidFill>
                            <a:latin typeface="Cambria Math" panose="02040503050406030204" pitchFamily="18" charset="0"/>
                          </a:rPr>
                        </m:ctrlPr>
                      </m:sSubPr>
                      <m:e>
                        <m:acc>
                          <m:accPr>
                            <m:chr m:val="̅"/>
                            <m:ctrlPr>
                              <a:rPr lang="en-IN" i="1" dirty="0" smtClean="0">
                                <a:solidFill>
                                  <a:schemeClr val="tx1"/>
                                </a:solidFill>
                                <a:latin typeface="Cambria Math" panose="02040503050406030204" pitchFamily="18" charset="0"/>
                              </a:rPr>
                            </m:ctrlPr>
                          </m:accPr>
                          <m:e>
                            <m:r>
                              <a:rPr lang="en-IN" i="1" dirty="0" smtClean="0">
                                <a:solidFill>
                                  <a:schemeClr val="tx1"/>
                                </a:solidFill>
                                <a:latin typeface="Cambria Math" panose="02040503050406030204" pitchFamily="18" charset="0"/>
                              </a:rPr>
                              <m:t>𝑥</m:t>
                            </m:r>
                          </m:e>
                        </m:acc>
                      </m:e>
                      <m:sub>
                        <m:r>
                          <a:rPr lang="en-IN" i="1" dirty="0" smtClean="0">
                            <a:solidFill>
                              <a:schemeClr val="tx1"/>
                            </a:solidFill>
                            <a:latin typeface="Cambria Math" panose="02040503050406030204" pitchFamily="18" charset="0"/>
                          </a:rPr>
                          <m:t>𝐶</m:t>
                        </m:r>
                      </m:sub>
                    </m:sSub>
                  </m:oMath>
                </a14:m>
                <a:endParaRPr lang="en-IN" dirty="0">
                  <a:solidFill>
                    <a:schemeClr val="tx1"/>
                  </a:solidFill>
                </a:endParaRPr>
              </a:p>
              <a:p>
                <a:r>
                  <a:rPr lang="en-IN" dirty="0">
                    <a:solidFill>
                      <a:schemeClr val="tx1"/>
                    </a:solidFill>
                  </a:rPr>
                  <a:t>  Step 2: Alternative Hypotheses (</a:t>
                </a:r>
                <a14:m>
                  <m:oMath xmlns:m="http://schemas.openxmlformats.org/officeDocument/2006/math">
                    <m:sSub>
                      <m:sSubPr>
                        <m:ctrlPr>
                          <a:rPr lang="en-IN" i="1" dirty="0" smtClean="0">
                            <a:solidFill>
                              <a:schemeClr val="tx1"/>
                            </a:solidFill>
                            <a:latin typeface="Cambria Math" panose="02040503050406030204" pitchFamily="18" charset="0"/>
                          </a:rPr>
                        </m:ctrlPr>
                      </m:sSubPr>
                      <m:e>
                        <m:r>
                          <a:rPr lang="en-IN" i="1" dirty="0">
                            <a:solidFill>
                              <a:schemeClr val="tx1"/>
                            </a:solidFill>
                            <a:latin typeface="Cambria Math" panose="02040503050406030204" pitchFamily="18" charset="0"/>
                          </a:rPr>
                          <m:t>𝐻</m:t>
                        </m:r>
                      </m:e>
                      <m:sub>
                        <m:r>
                          <a:rPr lang="en-IN" i="0" dirty="0">
                            <a:solidFill>
                              <a:schemeClr val="tx1"/>
                            </a:solidFill>
                            <a:latin typeface="Cambria Math" panose="02040503050406030204" pitchFamily="18" charset="0"/>
                          </a:rPr>
                          <m:t>1</m:t>
                        </m:r>
                      </m:sub>
                    </m:sSub>
                    <m:r>
                      <a:rPr lang="en-US" b="0" i="1" dirty="0" smtClean="0">
                        <a:solidFill>
                          <a:schemeClr val="tx1"/>
                        </a:solidFill>
                        <a:latin typeface="Cambria Math" panose="02040503050406030204" pitchFamily="18" charset="0"/>
                      </a:rPr>
                      <m:t>)</m:t>
                    </m:r>
                    <m:r>
                      <a:rPr lang="en-IN" b="0" i="1" dirty="0" smtClean="0">
                        <a:solidFill>
                          <a:schemeClr val="tx1"/>
                        </a:solidFill>
                        <a:latin typeface="Cambria Math" panose="02040503050406030204" pitchFamily="18" charset="0"/>
                      </a:rPr>
                      <m:t> </m:t>
                    </m:r>
                  </m:oMath>
                </a14:m>
                <a:r>
                  <a:rPr lang="en-IN" dirty="0">
                    <a:solidFill>
                      <a:schemeClr val="tx1"/>
                    </a:solidFill>
                  </a:rPr>
                  <a:t>:  </a:t>
                </a:r>
                <a14:m>
                  <m:oMath xmlns:m="http://schemas.openxmlformats.org/officeDocument/2006/math">
                    <m:sSub>
                      <m:sSubPr>
                        <m:ctrlPr>
                          <a:rPr lang="en-IN" i="1" dirty="0" smtClean="0">
                            <a:solidFill>
                              <a:schemeClr val="tx1"/>
                            </a:solidFill>
                            <a:latin typeface="Cambria Math" panose="02040503050406030204" pitchFamily="18" charset="0"/>
                          </a:rPr>
                        </m:ctrlPr>
                      </m:sSubPr>
                      <m:e>
                        <m:acc>
                          <m:accPr>
                            <m:chr m:val="̅"/>
                            <m:ctrlPr>
                              <a:rPr lang="en-IN" i="1" dirty="0">
                                <a:solidFill>
                                  <a:schemeClr val="tx1"/>
                                </a:solidFill>
                                <a:latin typeface="Cambria Math" panose="02040503050406030204" pitchFamily="18" charset="0"/>
                              </a:rPr>
                            </m:ctrlPr>
                          </m:accPr>
                          <m:e>
                            <m:r>
                              <a:rPr lang="en-IN" i="1" dirty="0">
                                <a:solidFill>
                                  <a:schemeClr val="tx1"/>
                                </a:solidFill>
                                <a:latin typeface="Cambria Math" panose="02040503050406030204" pitchFamily="18" charset="0"/>
                              </a:rPr>
                              <m:t>𝑥</m:t>
                            </m:r>
                          </m:e>
                        </m:acc>
                      </m:e>
                      <m:sub>
                        <m:r>
                          <a:rPr lang="en-IN" i="1" dirty="0">
                            <a:solidFill>
                              <a:schemeClr val="tx1"/>
                            </a:solidFill>
                            <a:latin typeface="Cambria Math" panose="02040503050406030204" pitchFamily="18" charset="0"/>
                          </a:rPr>
                          <m:t>𝐴</m:t>
                        </m:r>
                      </m:sub>
                    </m:sSub>
                    <m:r>
                      <a:rPr lang="en-IN" i="0" dirty="0">
                        <a:solidFill>
                          <a:schemeClr val="tx1"/>
                        </a:solidFill>
                        <a:latin typeface="Cambria Math" panose="02040503050406030204" pitchFamily="18" charset="0"/>
                      </a:rPr>
                      <m:t>≠</m:t>
                    </m:r>
                    <m:sSub>
                      <m:sSubPr>
                        <m:ctrlPr>
                          <a:rPr lang="en-IN" i="1" dirty="0">
                            <a:solidFill>
                              <a:schemeClr val="tx1"/>
                            </a:solidFill>
                            <a:latin typeface="Cambria Math" panose="02040503050406030204" pitchFamily="18" charset="0"/>
                          </a:rPr>
                        </m:ctrlPr>
                      </m:sSubPr>
                      <m:e>
                        <m:acc>
                          <m:accPr>
                            <m:chr m:val="̅"/>
                            <m:ctrlPr>
                              <a:rPr lang="en-IN" i="1" dirty="0">
                                <a:solidFill>
                                  <a:schemeClr val="tx1"/>
                                </a:solidFill>
                                <a:latin typeface="Cambria Math" panose="02040503050406030204" pitchFamily="18" charset="0"/>
                              </a:rPr>
                            </m:ctrlPr>
                          </m:accPr>
                          <m:e>
                            <m:r>
                              <a:rPr lang="en-IN" i="1" dirty="0">
                                <a:solidFill>
                                  <a:schemeClr val="tx1"/>
                                </a:solidFill>
                                <a:latin typeface="Cambria Math" panose="02040503050406030204" pitchFamily="18" charset="0"/>
                              </a:rPr>
                              <m:t>𝑥</m:t>
                            </m:r>
                          </m:e>
                        </m:acc>
                      </m:e>
                      <m:sub>
                        <m:r>
                          <a:rPr lang="en-IN" i="1" dirty="0">
                            <a:solidFill>
                              <a:schemeClr val="tx1"/>
                            </a:solidFill>
                            <a:latin typeface="Cambria Math" panose="02040503050406030204" pitchFamily="18" charset="0"/>
                          </a:rPr>
                          <m:t>𝐵</m:t>
                        </m:r>
                      </m:sub>
                    </m:sSub>
                    <m:r>
                      <a:rPr lang="en-IN" i="0" dirty="0">
                        <a:solidFill>
                          <a:schemeClr val="tx1"/>
                        </a:solidFill>
                        <a:latin typeface="Cambria Math" panose="02040503050406030204" pitchFamily="18" charset="0"/>
                      </a:rPr>
                      <m:t>≠</m:t>
                    </m:r>
                    <m:sSub>
                      <m:sSubPr>
                        <m:ctrlPr>
                          <a:rPr lang="en-IN" i="1" dirty="0">
                            <a:solidFill>
                              <a:schemeClr val="tx1"/>
                            </a:solidFill>
                            <a:latin typeface="Cambria Math" panose="02040503050406030204" pitchFamily="18" charset="0"/>
                          </a:rPr>
                        </m:ctrlPr>
                      </m:sSubPr>
                      <m:e>
                        <m:acc>
                          <m:accPr>
                            <m:chr m:val="̅"/>
                            <m:ctrlPr>
                              <a:rPr lang="en-IN" i="1" dirty="0">
                                <a:solidFill>
                                  <a:schemeClr val="tx1"/>
                                </a:solidFill>
                                <a:latin typeface="Cambria Math" panose="02040503050406030204" pitchFamily="18" charset="0"/>
                              </a:rPr>
                            </m:ctrlPr>
                          </m:accPr>
                          <m:e>
                            <m:r>
                              <a:rPr lang="en-IN" i="1" dirty="0">
                                <a:solidFill>
                                  <a:schemeClr val="tx1"/>
                                </a:solidFill>
                                <a:latin typeface="Cambria Math" panose="02040503050406030204" pitchFamily="18" charset="0"/>
                              </a:rPr>
                              <m:t>𝑥</m:t>
                            </m:r>
                          </m:e>
                        </m:acc>
                      </m:e>
                      <m:sub>
                        <m:r>
                          <a:rPr lang="en-IN" i="1" dirty="0">
                            <a:solidFill>
                              <a:schemeClr val="tx1"/>
                            </a:solidFill>
                            <a:latin typeface="Cambria Math" panose="02040503050406030204" pitchFamily="18" charset="0"/>
                          </a:rPr>
                          <m:t>𝐶</m:t>
                        </m:r>
                      </m:sub>
                    </m:sSub>
                  </m:oMath>
                </a14:m>
                <a:endParaRPr lang="en-IN" dirty="0">
                  <a:solidFill>
                    <a:schemeClr val="tx1"/>
                  </a:solidFill>
                </a:endParaRPr>
              </a:p>
              <a:p>
                <a:r>
                  <a:rPr lang="en-IN" dirty="0"/>
                  <a:t> </a:t>
                </a:r>
                <a:r>
                  <a:rPr lang="en-IN" dirty="0">
                    <a:solidFill>
                      <a:schemeClr val="tx1"/>
                    </a:solidFill>
                  </a:rPr>
                  <a:t> Step 3: Calculate the variance between the samples </a:t>
                </a:r>
                <a:r>
                  <a:rPr lang="en-IN" dirty="0"/>
                  <a:t>:</a:t>
                </a:r>
              </a:p>
              <a:p>
                <a:endParaRPr lang="en-IN" dirty="0"/>
              </a:p>
              <a:p>
                <a:pPr marL="285750" indent="-285750">
                  <a:buFont typeface="Arial" panose="020B0604020202020204" pitchFamily="34" charset="0"/>
                  <a:buChar char="•"/>
                </a:pPr>
                <a:r>
                  <a:rPr lang="en-IN" u="sng" dirty="0"/>
                  <a:t>Calculate mean of each sample :</a:t>
                </a:r>
                <a:endParaRPr lang="en-IN" dirty="0"/>
              </a:p>
              <a:p>
                <a:r>
                  <a:rPr lang="en-IN" dirty="0"/>
                  <a:t>	</a:t>
                </a:r>
              </a:p>
              <a:p>
                <a:r>
                  <a:rPr lang="en-IN" dirty="0"/>
                  <a:t>	</a:t>
                </a:r>
                <a14:m>
                  <m:oMath xmlns:m="http://schemas.openxmlformats.org/officeDocument/2006/math">
                    <m:sSub>
                      <m:sSubPr>
                        <m:ctrlPr>
                          <a:rPr lang="en-IN" i="1" smtClean="0">
                            <a:solidFill>
                              <a:schemeClr val="tx1"/>
                            </a:solidFill>
                            <a:latin typeface="Cambria Math" panose="02040503050406030204" pitchFamily="18" charset="0"/>
                          </a:rPr>
                        </m:ctrlPr>
                      </m:sSubPr>
                      <m:e>
                        <m:acc>
                          <m:accPr>
                            <m:chr m:val="̅"/>
                            <m:ctrlPr>
                              <a:rPr lang="en-IN" i="1" smtClean="0">
                                <a:solidFill>
                                  <a:schemeClr val="tx1"/>
                                </a:solidFill>
                                <a:latin typeface="Cambria Math" panose="02040503050406030204" pitchFamily="18" charset="0"/>
                              </a:rPr>
                            </m:ctrlPr>
                          </m:accPr>
                          <m:e>
                            <m:r>
                              <a:rPr lang="en-IN" i="1" smtClean="0">
                                <a:solidFill>
                                  <a:schemeClr val="tx1"/>
                                </a:solidFill>
                                <a:latin typeface="Cambria Math" panose="02040503050406030204" pitchFamily="18" charset="0"/>
                              </a:rPr>
                              <m:t>𝑥</m:t>
                            </m:r>
                          </m:e>
                        </m:acc>
                      </m:e>
                      <m:sub>
                        <m:r>
                          <a:rPr lang="en-IN" i="1" smtClean="0">
                            <a:solidFill>
                              <a:schemeClr val="tx1"/>
                            </a:solidFill>
                            <a:latin typeface="Cambria Math" panose="02040503050406030204" pitchFamily="18" charset="0"/>
                          </a:rPr>
                          <m:t>𝐴</m:t>
                        </m:r>
                      </m:sub>
                    </m:sSub>
                    <m:r>
                      <a:rPr lang="en-IN" i="0" smtClean="0">
                        <a:solidFill>
                          <a:schemeClr val="tx1"/>
                        </a:solidFill>
                        <a:latin typeface="Cambria Math" panose="02040503050406030204" pitchFamily="18" charset="0"/>
                      </a:rPr>
                      <m:t>=</m:t>
                    </m:r>
                    <m:f>
                      <m:fPr>
                        <m:ctrlPr>
                          <a:rPr lang="en-US" b="0" i="1" smtClean="0">
                            <a:solidFill>
                              <a:schemeClr val="tx1"/>
                            </a:solidFill>
                            <a:latin typeface="Cambria Math" panose="02040503050406030204" pitchFamily="18" charset="0"/>
                          </a:rPr>
                        </m:ctrlPr>
                      </m:fPr>
                      <m:num>
                        <m:r>
                          <a:rPr lang="en-US" b="0" i="0" smtClean="0">
                            <a:solidFill>
                              <a:schemeClr val="tx1"/>
                            </a:solidFill>
                            <a:latin typeface="Cambria Math" panose="02040503050406030204" pitchFamily="18" charset="0"/>
                          </a:rPr>
                          <m:t>2+4+6</m:t>
                        </m:r>
                      </m:num>
                      <m:den>
                        <m:r>
                          <a:rPr lang="en-US" b="0" i="0" smtClean="0">
                            <a:solidFill>
                              <a:schemeClr val="tx1"/>
                            </a:solidFill>
                            <a:latin typeface="Cambria Math" panose="02040503050406030204" pitchFamily="18" charset="0"/>
                          </a:rPr>
                          <m:t>3</m:t>
                        </m:r>
                      </m:den>
                    </m:f>
                    <m:r>
                      <a:rPr lang="en-US" b="0" i="0" smtClean="0">
                        <a:solidFill>
                          <a:schemeClr val="tx1"/>
                        </a:solidFill>
                        <a:latin typeface="Cambria Math" panose="02040503050406030204" pitchFamily="18" charset="0"/>
                      </a:rPr>
                      <m:t>=</m:t>
                    </m:r>
                    <m:f>
                      <m:fPr>
                        <m:ctrlPr>
                          <a:rPr lang="en-US" b="0" i="1" smtClean="0">
                            <a:solidFill>
                              <a:schemeClr val="tx1"/>
                            </a:solidFill>
                            <a:latin typeface="Cambria Math" panose="02040503050406030204" pitchFamily="18" charset="0"/>
                          </a:rPr>
                        </m:ctrlPr>
                      </m:fPr>
                      <m:num>
                        <m:r>
                          <a:rPr lang="en-US" b="0" i="0" smtClean="0">
                            <a:solidFill>
                              <a:schemeClr val="tx1"/>
                            </a:solidFill>
                            <a:latin typeface="Cambria Math" panose="02040503050406030204" pitchFamily="18" charset="0"/>
                          </a:rPr>
                          <m:t>12</m:t>
                        </m:r>
                      </m:num>
                      <m:den>
                        <m:r>
                          <a:rPr lang="en-US" b="0" i="0" smtClean="0">
                            <a:solidFill>
                              <a:schemeClr val="tx1"/>
                            </a:solidFill>
                            <a:latin typeface="Cambria Math" panose="02040503050406030204" pitchFamily="18" charset="0"/>
                          </a:rPr>
                          <m:t>3</m:t>
                        </m:r>
                      </m:den>
                    </m:f>
                    <m:r>
                      <a:rPr lang="en-US" b="0" i="0" smtClean="0">
                        <a:solidFill>
                          <a:schemeClr val="tx1"/>
                        </a:solidFill>
                        <a:latin typeface="Cambria Math" panose="02040503050406030204" pitchFamily="18" charset="0"/>
                      </a:rPr>
                      <m:t>=4</m:t>
                    </m:r>
                  </m:oMath>
                </a14:m>
                <a:r>
                  <a:rPr lang="en-IN" dirty="0">
                    <a:solidFill>
                      <a:schemeClr val="tx1"/>
                    </a:solidFill>
                  </a:rPr>
                  <a:t>		</a:t>
                </a:r>
              </a:p>
              <a:p>
                <a:r>
                  <a:rPr lang="en-IN" dirty="0">
                    <a:solidFill>
                      <a:schemeClr val="tx1"/>
                    </a:solidFill>
                  </a:rPr>
                  <a:t>	</a:t>
                </a:r>
                <a14:m>
                  <m:oMath xmlns:m="http://schemas.openxmlformats.org/officeDocument/2006/math">
                    <m:sSub>
                      <m:sSubPr>
                        <m:ctrlPr>
                          <a:rPr lang="en-IN" i="1" dirty="0" smtClean="0">
                            <a:solidFill>
                              <a:schemeClr val="tx1"/>
                            </a:solidFill>
                            <a:latin typeface="Cambria Math" panose="02040503050406030204" pitchFamily="18" charset="0"/>
                          </a:rPr>
                        </m:ctrlPr>
                      </m:sSubPr>
                      <m:e>
                        <m:acc>
                          <m:accPr>
                            <m:chr m:val="̅"/>
                            <m:ctrlPr>
                              <a:rPr lang="en-IN" i="1" dirty="0" smtClean="0">
                                <a:solidFill>
                                  <a:schemeClr val="tx1"/>
                                </a:solidFill>
                                <a:latin typeface="Cambria Math" panose="02040503050406030204" pitchFamily="18" charset="0"/>
                              </a:rPr>
                            </m:ctrlPr>
                          </m:accPr>
                          <m:e>
                            <m:r>
                              <a:rPr lang="en-IN" i="1" dirty="0" smtClean="0">
                                <a:solidFill>
                                  <a:schemeClr val="tx1"/>
                                </a:solidFill>
                                <a:latin typeface="Cambria Math" panose="02040503050406030204" pitchFamily="18" charset="0"/>
                              </a:rPr>
                              <m:t>𝑥</m:t>
                            </m:r>
                          </m:e>
                        </m:acc>
                      </m:e>
                      <m:sub>
                        <m:r>
                          <a:rPr lang="en-IN" i="1" dirty="0" smtClean="0">
                            <a:solidFill>
                              <a:schemeClr val="tx1"/>
                            </a:solidFill>
                            <a:latin typeface="Cambria Math" panose="02040503050406030204" pitchFamily="18" charset="0"/>
                          </a:rPr>
                          <m:t>𝐵</m:t>
                        </m:r>
                      </m:sub>
                    </m:sSub>
                    <m:r>
                      <a:rPr lang="en-IN" i="0" dirty="0" smtClean="0">
                        <a:solidFill>
                          <a:schemeClr val="tx1"/>
                        </a:solidFill>
                        <a:latin typeface="Cambria Math" panose="02040503050406030204" pitchFamily="18" charset="0"/>
                      </a:rPr>
                      <m:t>=</m:t>
                    </m:r>
                    <m:f>
                      <m:fPr>
                        <m:ctrlPr>
                          <a:rPr lang="en-IN" i="1" dirty="0" smtClean="0">
                            <a:solidFill>
                              <a:schemeClr val="tx1"/>
                            </a:solidFill>
                            <a:latin typeface="Cambria Math" panose="02040503050406030204" pitchFamily="18" charset="0"/>
                          </a:rPr>
                        </m:ctrlPr>
                      </m:fPr>
                      <m:num>
                        <m:r>
                          <a:rPr lang="en-IN" i="0" dirty="0" smtClean="0">
                            <a:solidFill>
                              <a:schemeClr val="tx1"/>
                            </a:solidFill>
                            <a:latin typeface="Cambria Math" panose="02040503050406030204" pitchFamily="18" charset="0"/>
                          </a:rPr>
                          <m:t>3+5+7</m:t>
                        </m:r>
                      </m:num>
                      <m:den>
                        <m:r>
                          <a:rPr lang="en-IN" i="0" dirty="0" smtClean="0">
                            <a:solidFill>
                              <a:schemeClr val="tx1"/>
                            </a:solidFill>
                            <a:latin typeface="Cambria Math" panose="02040503050406030204" pitchFamily="18" charset="0"/>
                          </a:rPr>
                          <m:t>3</m:t>
                        </m:r>
                      </m:den>
                    </m:f>
                    <m:r>
                      <a:rPr lang="en-IN" b="0" i="1" dirty="0" smtClean="0">
                        <a:solidFill>
                          <a:schemeClr val="tx1"/>
                        </a:solidFill>
                        <a:latin typeface="Cambria Math" panose="02040503050406030204" pitchFamily="18" charset="0"/>
                      </a:rPr>
                      <m:t>=</m:t>
                    </m:r>
                    <m:f>
                      <m:fPr>
                        <m:ctrlPr>
                          <a:rPr lang="en-IN" b="0" i="1" dirty="0" smtClean="0">
                            <a:solidFill>
                              <a:schemeClr val="tx1"/>
                            </a:solidFill>
                            <a:latin typeface="Cambria Math" panose="02040503050406030204" pitchFamily="18" charset="0"/>
                          </a:rPr>
                        </m:ctrlPr>
                      </m:fPr>
                      <m:num>
                        <m:r>
                          <a:rPr lang="en-IN" b="0" i="1" dirty="0" smtClean="0">
                            <a:solidFill>
                              <a:schemeClr val="tx1"/>
                            </a:solidFill>
                            <a:latin typeface="Cambria Math" panose="02040503050406030204" pitchFamily="18" charset="0"/>
                          </a:rPr>
                          <m:t>15</m:t>
                        </m:r>
                      </m:num>
                      <m:den>
                        <m:r>
                          <a:rPr lang="en-IN" b="0" i="1" dirty="0" smtClean="0">
                            <a:solidFill>
                              <a:schemeClr val="tx1"/>
                            </a:solidFill>
                            <a:latin typeface="Cambria Math" panose="02040503050406030204" pitchFamily="18" charset="0"/>
                          </a:rPr>
                          <m:t>3</m:t>
                        </m:r>
                      </m:den>
                    </m:f>
                    <m:r>
                      <a:rPr lang="en-IN" b="0" i="1" dirty="0" smtClean="0">
                        <a:solidFill>
                          <a:schemeClr val="tx1"/>
                        </a:solidFill>
                        <a:latin typeface="Cambria Math" panose="02040503050406030204" pitchFamily="18" charset="0"/>
                      </a:rPr>
                      <m:t>=5</m:t>
                    </m:r>
                  </m:oMath>
                </a14:m>
                <a:endParaRPr lang="en-IN" b="0" dirty="0">
                  <a:solidFill>
                    <a:schemeClr val="tx1"/>
                  </a:solidFill>
                </a:endParaRPr>
              </a:p>
              <a:p>
                <a:r>
                  <a:rPr lang="en-IN" dirty="0">
                    <a:solidFill>
                      <a:schemeClr val="tx1"/>
                    </a:solidFill>
                  </a:rPr>
                  <a:t>	</a:t>
                </a:r>
                <a14:m>
                  <m:oMath xmlns:m="http://schemas.openxmlformats.org/officeDocument/2006/math">
                    <m:sSub>
                      <m:sSubPr>
                        <m:ctrlPr>
                          <a:rPr lang="en-IN" i="1" dirty="0" smtClean="0">
                            <a:solidFill>
                              <a:schemeClr val="tx1"/>
                            </a:solidFill>
                            <a:latin typeface="Cambria Math" panose="02040503050406030204" pitchFamily="18" charset="0"/>
                          </a:rPr>
                        </m:ctrlPr>
                      </m:sSubPr>
                      <m:e>
                        <m:acc>
                          <m:accPr>
                            <m:chr m:val="̅"/>
                            <m:ctrlPr>
                              <a:rPr lang="en-IN" i="1" dirty="0" smtClean="0">
                                <a:solidFill>
                                  <a:schemeClr val="tx1"/>
                                </a:solidFill>
                                <a:latin typeface="Cambria Math" panose="02040503050406030204" pitchFamily="18" charset="0"/>
                              </a:rPr>
                            </m:ctrlPr>
                          </m:accPr>
                          <m:e>
                            <m:r>
                              <a:rPr lang="en-IN" i="1" dirty="0" smtClean="0">
                                <a:solidFill>
                                  <a:schemeClr val="tx1"/>
                                </a:solidFill>
                                <a:latin typeface="Cambria Math" panose="02040503050406030204" pitchFamily="18" charset="0"/>
                              </a:rPr>
                              <m:t>𝑥</m:t>
                            </m:r>
                          </m:e>
                        </m:acc>
                      </m:e>
                      <m:sub>
                        <m:r>
                          <a:rPr lang="en-IN" i="1" dirty="0" smtClean="0">
                            <a:solidFill>
                              <a:schemeClr val="tx1"/>
                            </a:solidFill>
                            <a:latin typeface="Cambria Math" panose="02040503050406030204" pitchFamily="18" charset="0"/>
                          </a:rPr>
                          <m:t>𝐶</m:t>
                        </m:r>
                      </m:sub>
                    </m:sSub>
                    <m:r>
                      <a:rPr lang="en-IN" i="0" dirty="0" smtClean="0">
                        <a:solidFill>
                          <a:schemeClr val="tx1"/>
                        </a:solidFill>
                        <a:latin typeface="Cambria Math" panose="02040503050406030204" pitchFamily="18" charset="0"/>
                      </a:rPr>
                      <m:t>=</m:t>
                    </m:r>
                    <m:f>
                      <m:fPr>
                        <m:ctrlPr>
                          <a:rPr lang="en-IN" i="1" dirty="0" smtClean="0">
                            <a:solidFill>
                              <a:schemeClr val="tx1"/>
                            </a:solidFill>
                            <a:latin typeface="Cambria Math" panose="02040503050406030204" pitchFamily="18" charset="0"/>
                          </a:rPr>
                        </m:ctrlPr>
                      </m:fPr>
                      <m:num>
                        <m:r>
                          <a:rPr lang="en-IN" i="0" dirty="0" smtClean="0">
                            <a:solidFill>
                              <a:schemeClr val="tx1"/>
                            </a:solidFill>
                            <a:latin typeface="Cambria Math" panose="02040503050406030204" pitchFamily="18" charset="0"/>
                          </a:rPr>
                          <m:t>4+6+8</m:t>
                        </m:r>
                      </m:num>
                      <m:den>
                        <m:r>
                          <a:rPr lang="en-IN" i="0" dirty="0" smtClean="0">
                            <a:solidFill>
                              <a:schemeClr val="tx1"/>
                            </a:solidFill>
                            <a:latin typeface="Cambria Math" panose="02040503050406030204" pitchFamily="18" charset="0"/>
                          </a:rPr>
                          <m:t>3</m:t>
                        </m:r>
                      </m:den>
                    </m:f>
                    <m:r>
                      <a:rPr lang="en-IN" b="0" i="1" dirty="0" smtClean="0">
                        <a:solidFill>
                          <a:schemeClr val="tx1"/>
                        </a:solidFill>
                        <a:latin typeface="Cambria Math" panose="02040503050406030204" pitchFamily="18" charset="0"/>
                      </a:rPr>
                      <m:t>=</m:t>
                    </m:r>
                    <m:f>
                      <m:fPr>
                        <m:ctrlPr>
                          <a:rPr lang="en-IN" b="0" i="1" dirty="0" smtClean="0">
                            <a:solidFill>
                              <a:schemeClr val="tx1"/>
                            </a:solidFill>
                            <a:latin typeface="Cambria Math" panose="02040503050406030204" pitchFamily="18" charset="0"/>
                          </a:rPr>
                        </m:ctrlPr>
                      </m:fPr>
                      <m:num>
                        <m:r>
                          <a:rPr lang="en-IN" b="0" i="1" dirty="0" smtClean="0">
                            <a:solidFill>
                              <a:schemeClr val="tx1"/>
                            </a:solidFill>
                            <a:latin typeface="Cambria Math" panose="02040503050406030204" pitchFamily="18" charset="0"/>
                          </a:rPr>
                          <m:t>18</m:t>
                        </m:r>
                      </m:num>
                      <m:den>
                        <m:r>
                          <a:rPr lang="en-IN" b="0" i="1" dirty="0" smtClean="0">
                            <a:solidFill>
                              <a:schemeClr val="tx1"/>
                            </a:solidFill>
                            <a:latin typeface="Cambria Math" panose="02040503050406030204" pitchFamily="18" charset="0"/>
                          </a:rPr>
                          <m:t>3</m:t>
                        </m:r>
                      </m:den>
                    </m:f>
                    <m:r>
                      <a:rPr lang="en-IN" b="0" i="1" dirty="0" smtClean="0">
                        <a:solidFill>
                          <a:schemeClr val="tx1"/>
                        </a:solidFill>
                        <a:latin typeface="Cambria Math" panose="02040503050406030204" pitchFamily="18" charset="0"/>
                      </a:rPr>
                      <m:t>=6</m:t>
                    </m:r>
                  </m:oMath>
                </a14:m>
                <a:endParaRPr lang="en-IN" b="0" dirty="0">
                  <a:solidFill>
                    <a:schemeClr val="tx1"/>
                  </a:solidFill>
                </a:endParaRPr>
              </a:p>
              <a:p>
                <a:endParaRPr lang="en-IN" b="0" dirty="0">
                  <a:solidFill>
                    <a:schemeClr val="tx1"/>
                  </a:solidFill>
                </a:endParaRPr>
              </a:p>
              <a:p>
                <a:pPr marL="285750" indent="-285750">
                  <a:buFont typeface="Arial" panose="020B0604020202020204" pitchFamily="34" charset="0"/>
                  <a:buChar char="•"/>
                </a:pPr>
                <a:r>
                  <a:rPr lang="en-IN" dirty="0">
                    <a:solidFill>
                      <a:schemeClr val="tx1"/>
                    </a:solidFill>
                  </a:rPr>
                  <a:t>Calculate	grand average of mean :</a:t>
                </a:r>
              </a:p>
              <a:p>
                <a:r>
                  <a:rPr lang="en-IN" u="sng" dirty="0">
                    <a:solidFill>
                      <a:schemeClr val="tx1"/>
                    </a:solidFill>
                  </a:rPr>
                  <a:t> </a:t>
                </a:r>
              </a:p>
              <a:p>
                <a:r>
                  <a:rPr lang="en-IN" dirty="0">
                    <a:solidFill>
                      <a:schemeClr val="tx1"/>
                    </a:solidFill>
                  </a:rPr>
                  <a:t>	</a:t>
                </a:r>
                <a14:m>
                  <m:oMath xmlns:m="http://schemas.openxmlformats.org/officeDocument/2006/math">
                    <m:acc>
                      <m:accPr>
                        <m:chr m:val="̅"/>
                        <m:ctrlPr>
                          <a:rPr lang="en-IN" i="1" dirty="0" smtClean="0">
                            <a:solidFill>
                              <a:schemeClr val="tx1"/>
                            </a:solidFill>
                            <a:latin typeface="Cambria Math" panose="02040503050406030204" pitchFamily="18" charset="0"/>
                          </a:rPr>
                        </m:ctrlPr>
                      </m:accPr>
                      <m:e>
                        <m:acc>
                          <m:accPr>
                            <m:chr m:val="̅"/>
                            <m:ctrlPr>
                              <a:rPr lang="en-IN" i="1" dirty="0" smtClean="0">
                                <a:solidFill>
                                  <a:schemeClr val="tx1"/>
                                </a:solidFill>
                                <a:latin typeface="Cambria Math" panose="02040503050406030204" pitchFamily="18" charset="0"/>
                              </a:rPr>
                            </m:ctrlPr>
                          </m:accPr>
                          <m:e>
                            <m:r>
                              <a:rPr lang="en-IN" i="1" dirty="0" smtClean="0">
                                <a:solidFill>
                                  <a:schemeClr val="tx1"/>
                                </a:solidFill>
                                <a:latin typeface="Cambria Math" panose="02040503050406030204" pitchFamily="18" charset="0"/>
                              </a:rPr>
                              <m:t>𝑥</m:t>
                            </m:r>
                          </m:e>
                        </m:acc>
                      </m:e>
                    </m:acc>
                    <m:r>
                      <a:rPr lang="en-IN" i="0" dirty="0" smtClean="0">
                        <a:solidFill>
                          <a:schemeClr val="tx1"/>
                        </a:solidFill>
                        <a:latin typeface="Cambria Math" panose="02040503050406030204" pitchFamily="18" charset="0"/>
                      </a:rPr>
                      <m:t>=</m:t>
                    </m:r>
                    <m:f>
                      <m:fPr>
                        <m:ctrlPr>
                          <a:rPr lang="en-IN" i="1" dirty="0" smtClean="0">
                            <a:solidFill>
                              <a:schemeClr val="tx1"/>
                            </a:solidFill>
                            <a:latin typeface="Cambria Math" panose="02040503050406030204" pitchFamily="18" charset="0"/>
                          </a:rPr>
                        </m:ctrlPr>
                      </m:fPr>
                      <m:num>
                        <m:r>
                          <a:rPr lang="en-IN" i="0" dirty="0" smtClean="0">
                            <a:solidFill>
                              <a:schemeClr val="tx1"/>
                            </a:solidFill>
                            <a:latin typeface="Cambria Math" panose="02040503050406030204" pitchFamily="18" charset="0"/>
                          </a:rPr>
                          <m:t>4+5+6</m:t>
                        </m:r>
                      </m:num>
                      <m:den>
                        <m:r>
                          <a:rPr lang="en-IN" i="0" dirty="0" smtClean="0">
                            <a:solidFill>
                              <a:schemeClr val="tx1"/>
                            </a:solidFill>
                            <a:latin typeface="Cambria Math" panose="02040503050406030204" pitchFamily="18" charset="0"/>
                          </a:rPr>
                          <m:t>3</m:t>
                        </m:r>
                      </m:den>
                    </m:f>
                    <m:r>
                      <a:rPr lang="en-IN" b="0" i="1" dirty="0" smtClean="0">
                        <a:solidFill>
                          <a:schemeClr val="tx1"/>
                        </a:solidFill>
                        <a:latin typeface="Cambria Math" panose="02040503050406030204" pitchFamily="18" charset="0"/>
                      </a:rPr>
                      <m:t>=</m:t>
                    </m:r>
                    <m:f>
                      <m:fPr>
                        <m:ctrlPr>
                          <a:rPr lang="en-IN" b="0" i="1" dirty="0" smtClean="0">
                            <a:solidFill>
                              <a:schemeClr val="tx1"/>
                            </a:solidFill>
                            <a:latin typeface="Cambria Math" panose="02040503050406030204" pitchFamily="18" charset="0"/>
                          </a:rPr>
                        </m:ctrlPr>
                      </m:fPr>
                      <m:num>
                        <m:r>
                          <a:rPr lang="en-IN" b="0" i="1" dirty="0" smtClean="0">
                            <a:solidFill>
                              <a:schemeClr val="tx1"/>
                            </a:solidFill>
                            <a:latin typeface="Cambria Math" panose="02040503050406030204" pitchFamily="18" charset="0"/>
                          </a:rPr>
                          <m:t>15</m:t>
                        </m:r>
                      </m:num>
                      <m:den>
                        <m:r>
                          <a:rPr lang="en-IN" b="0" i="1" dirty="0" smtClean="0">
                            <a:solidFill>
                              <a:schemeClr val="tx1"/>
                            </a:solidFill>
                            <a:latin typeface="Cambria Math" panose="02040503050406030204" pitchFamily="18" charset="0"/>
                          </a:rPr>
                          <m:t>3</m:t>
                        </m:r>
                      </m:den>
                    </m:f>
                    <m:r>
                      <a:rPr lang="en-IN" b="0" i="1" dirty="0" smtClean="0">
                        <a:solidFill>
                          <a:schemeClr val="tx1"/>
                        </a:solidFill>
                        <a:latin typeface="Cambria Math" panose="02040503050406030204" pitchFamily="18" charset="0"/>
                      </a:rPr>
                      <m:t>=5</m:t>
                    </m:r>
                  </m:oMath>
                </a14:m>
                <a:endParaRPr lang="en-IN" b="0" dirty="0">
                  <a:solidFill>
                    <a:schemeClr val="tx1"/>
                  </a:solidFill>
                </a:endParaRPr>
              </a:p>
              <a:p>
                <a:endParaRPr lang="en-IN" dirty="0"/>
              </a:p>
              <a:p>
                <a:endParaRPr lang="en-IN" dirty="0"/>
              </a:p>
            </p:txBody>
          </p:sp>
        </mc:Choice>
        <mc:Fallback xmlns="">
          <p:sp>
            <p:nvSpPr>
              <p:cNvPr id="2" name="TextBox 1">
                <a:extLst>
                  <a:ext uri="{FF2B5EF4-FFF2-40B4-BE49-F238E27FC236}">
                    <a16:creationId xmlns:a16="http://schemas.microsoft.com/office/drawing/2014/main" id="{B734846A-59AD-BF23-286B-D2650BAE2E23}"/>
                  </a:ext>
                </a:extLst>
              </p:cNvPr>
              <p:cNvSpPr txBox="1">
                <a:spLocks noRot="1" noChangeAspect="1" noMove="1" noResize="1" noEditPoints="1" noAdjustHandles="1" noChangeArrowheads="1" noChangeShapeType="1" noTextEdit="1"/>
              </p:cNvSpPr>
              <p:nvPr/>
            </p:nvSpPr>
            <p:spPr>
              <a:xfrm>
                <a:off x="637563" y="453005"/>
                <a:ext cx="9362114" cy="4996624"/>
              </a:xfrm>
              <a:prstGeom prst="rect">
                <a:avLst/>
              </a:prstGeom>
              <a:blipFill>
                <a:blip r:embed="rId2"/>
                <a:stretch>
                  <a:fillRect l="-586" t="-610"/>
                </a:stretch>
              </a:blipFill>
            </p:spPr>
            <p:txBody>
              <a:bodyPr/>
              <a:lstStyle/>
              <a:p>
                <a:r>
                  <a:rPr lang="en-IN">
                    <a:noFill/>
                  </a:rPr>
                  <a:t> </a:t>
                </a:r>
              </a:p>
            </p:txBody>
          </p:sp>
        </mc:Fallback>
      </mc:AlternateContent>
    </p:spTree>
    <p:extLst>
      <p:ext uri="{BB962C8B-B14F-4D97-AF65-F5344CB8AC3E}">
        <p14:creationId xmlns:p14="http://schemas.microsoft.com/office/powerpoint/2010/main" val="410416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C80D1345-8C00-90B9-7061-8B036EEA0F47}"/>
                  </a:ext>
                </a:extLst>
              </p:cNvPr>
              <p:cNvSpPr txBox="1"/>
              <p:nvPr/>
            </p:nvSpPr>
            <p:spPr>
              <a:xfrm>
                <a:off x="562062" y="528505"/>
                <a:ext cx="10318458" cy="6793719"/>
              </a:xfrm>
              <a:prstGeom prst="rect">
                <a:avLst/>
              </a:prstGeom>
              <a:noFill/>
            </p:spPr>
            <p:txBody>
              <a:bodyPr wrap="square" rtlCol="0">
                <a:spAutoFit/>
              </a:bodyPr>
              <a:lstStyle/>
              <a:p>
                <a:pPr marL="285750" indent="-285750">
                  <a:buFont typeface="Arial" panose="020B0604020202020204" pitchFamily="34" charset="0"/>
                  <a:buChar char="•"/>
                </a:pPr>
                <a:r>
                  <a:rPr lang="en-IN" dirty="0"/>
                  <a:t>Calculation of SSC ( Sum of square between Sample )</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endParaRPr lang="en-IN" dirty="0"/>
              </a:p>
              <a:p>
                <a:r>
                  <a:rPr lang="en-IN" dirty="0"/>
                  <a:t>			</a:t>
                </a:r>
                <a14:m>
                  <m:oMath xmlns:m="http://schemas.openxmlformats.org/officeDocument/2006/math">
                    <m:nary>
                      <m:naryPr>
                        <m:chr m:val="∑"/>
                        <m:grow m:val="on"/>
                        <m:subHide m:val="on"/>
                        <m:supHide m:val="on"/>
                        <m:ctrlPr>
                          <a:rPr lang="en-IN" i="1" dirty="0" smtClean="0">
                            <a:solidFill>
                              <a:schemeClr val="tx1"/>
                            </a:solidFill>
                            <a:latin typeface="Cambria Math" panose="02040503050406030204" pitchFamily="18" charset="0"/>
                          </a:rPr>
                        </m:ctrlPr>
                      </m:naryPr>
                      <m:sub/>
                      <m:sup/>
                      <m:e>
                        <m:sSup>
                          <m:sSupPr>
                            <m:ctrlPr>
                              <a:rPr lang="en-IN" i="1" dirty="0" smtClean="0">
                                <a:solidFill>
                                  <a:schemeClr val="tx1"/>
                                </a:solidFill>
                                <a:latin typeface="Cambria Math" panose="02040503050406030204" pitchFamily="18" charset="0"/>
                              </a:rPr>
                            </m:ctrlPr>
                          </m:sSupPr>
                          <m:e>
                            <m:d>
                              <m:dPr>
                                <m:ctrlPr>
                                  <a:rPr lang="en-IN" i="1" dirty="0" smtClean="0">
                                    <a:solidFill>
                                      <a:schemeClr val="tx1"/>
                                    </a:solidFill>
                                    <a:latin typeface="Cambria Math" panose="02040503050406030204" pitchFamily="18" charset="0"/>
                                  </a:rPr>
                                </m:ctrlPr>
                              </m:dPr>
                              <m:e>
                                <m:sSub>
                                  <m:sSubPr>
                                    <m:ctrlPr>
                                      <a:rPr lang="en-IN" i="1" dirty="0" smtClean="0">
                                        <a:solidFill>
                                          <a:schemeClr val="tx1"/>
                                        </a:solidFill>
                                        <a:latin typeface="Cambria Math" panose="02040503050406030204" pitchFamily="18" charset="0"/>
                                      </a:rPr>
                                    </m:ctrlPr>
                                  </m:sSubPr>
                                  <m:e>
                                    <m:acc>
                                      <m:accPr>
                                        <m:chr m:val="̅"/>
                                        <m:ctrlPr>
                                          <a:rPr lang="en-IN" i="1" dirty="0" smtClean="0">
                                            <a:solidFill>
                                              <a:schemeClr val="tx1"/>
                                            </a:solidFill>
                                            <a:latin typeface="Cambria Math" panose="02040503050406030204" pitchFamily="18" charset="0"/>
                                          </a:rPr>
                                        </m:ctrlPr>
                                      </m:accPr>
                                      <m:e>
                                        <m:r>
                                          <a:rPr lang="en-IN" i="1" dirty="0" smtClean="0">
                                            <a:solidFill>
                                              <a:schemeClr val="tx1"/>
                                            </a:solidFill>
                                            <a:latin typeface="Cambria Math" panose="02040503050406030204" pitchFamily="18" charset="0"/>
                                          </a:rPr>
                                          <m:t>𝑥</m:t>
                                        </m:r>
                                      </m:e>
                                    </m:acc>
                                  </m:e>
                                  <m:sub>
                                    <m:r>
                                      <a:rPr lang="en-IN" i="1" dirty="0" smtClean="0">
                                        <a:solidFill>
                                          <a:schemeClr val="tx1"/>
                                        </a:solidFill>
                                        <a:latin typeface="Cambria Math" panose="02040503050406030204" pitchFamily="18" charset="0"/>
                                      </a:rPr>
                                      <m:t>𝐴</m:t>
                                    </m:r>
                                  </m:sub>
                                </m:sSub>
                                <m:r>
                                  <a:rPr lang="en-IN" i="0" dirty="0" smtClean="0">
                                    <a:solidFill>
                                      <a:schemeClr val="tx1"/>
                                    </a:solidFill>
                                    <a:latin typeface="Cambria Math" panose="02040503050406030204" pitchFamily="18" charset="0"/>
                                  </a:rPr>
                                  <m:t>−</m:t>
                                </m:r>
                                <m:acc>
                                  <m:accPr>
                                    <m:chr m:val="̅"/>
                                    <m:ctrlPr>
                                      <a:rPr lang="en-IN" i="1" dirty="0" smtClean="0">
                                        <a:solidFill>
                                          <a:schemeClr val="tx1"/>
                                        </a:solidFill>
                                        <a:latin typeface="Cambria Math" panose="02040503050406030204" pitchFamily="18" charset="0"/>
                                      </a:rPr>
                                    </m:ctrlPr>
                                  </m:accPr>
                                  <m:e>
                                    <m:acc>
                                      <m:accPr>
                                        <m:chr m:val="̅"/>
                                        <m:ctrlPr>
                                          <a:rPr lang="en-IN" i="1" dirty="0" smtClean="0">
                                            <a:solidFill>
                                              <a:schemeClr val="tx1"/>
                                            </a:solidFill>
                                            <a:latin typeface="Cambria Math" panose="02040503050406030204" pitchFamily="18" charset="0"/>
                                          </a:rPr>
                                        </m:ctrlPr>
                                      </m:accPr>
                                      <m:e>
                                        <m:r>
                                          <a:rPr lang="en-IN" i="1" dirty="0" smtClean="0">
                                            <a:solidFill>
                                              <a:schemeClr val="tx1"/>
                                            </a:solidFill>
                                            <a:latin typeface="Cambria Math" panose="02040503050406030204" pitchFamily="18" charset="0"/>
                                          </a:rPr>
                                          <m:t>𝑥</m:t>
                                        </m:r>
                                      </m:e>
                                    </m:acc>
                                  </m:e>
                                </m:acc>
                              </m:e>
                            </m:d>
                          </m:e>
                          <m:sup>
                            <m:r>
                              <a:rPr lang="en-IN" i="0" dirty="0" smtClean="0">
                                <a:solidFill>
                                  <a:schemeClr val="tx1"/>
                                </a:solidFill>
                                <a:latin typeface="Cambria Math" panose="02040503050406030204" pitchFamily="18" charset="0"/>
                              </a:rPr>
                              <m:t>2</m:t>
                            </m:r>
                          </m:sup>
                        </m:sSup>
                      </m:e>
                    </m:nary>
                  </m:oMath>
                </a14:m>
                <a:r>
                  <a:rPr lang="en-IN" dirty="0">
                    <a:solidFill>
                      <a:schemeClr val="tx1"/>
                    </a:solidFill>
                  </a:rPr>
                  <a:t>=3		       </a:t>
                </a:r>
                <a14:m>
                  <m:oMath xmlns:m="http://schemas.openxmlformats.org/officeDocument/2006/math">
                    <m:nary>
                      <m:naryPr>
                        <m:chr m:val="∑"/>
                        <m:grow m:val="on"/>
                        <m:subHide m:val="on"/>
                        <m:supHide m:val="on"/>
                        <m:ctrlPr>
                          <a:rPr lang="en-IN" i="1" dirty="0">
                            <a:solidFill>
                              <a:schemeClr val="tx1"/>
                            </a:solidFill>
                            <a:latin typeface="Cambria Math" panose="02040503050406030204" pitchFamily="18" charset="0"/>
                          </a:rPr>
                        </m:ctrlPr>
                      </m:naryPr>
                      <m:sub/>
                      <m:sup/>
                      <m:e>
                        <m:sSup>
                          <m:sSupPr>
                            <m:ctrlPr>
                              <a:rPr lang="en-IN" i="1" dirty="0">
                                <a:solidFill>
                                  <a:schemeClr val="tx1"/>
                                </a:solidFill>
                                <a:latin typeface="Cambria Math" panose="02040503050406030204" pitchFamily="18" charset="0"/>
                              </a:rPr>
                            </m:ctrlPr>
                          </m:sSupPr>
                          <m:e>
                            <m:d>
                              <m:dPr>
                                <m:ctrlPr>
                                  <a:rPr lang="en-IN" i="1" dirty="0">
                                    <a:solidFill>
                                      <a:schemeClr val="tx1"/>
                                    </a:solidFill>
                                    <a:latin typeface="Cambria Math" panose="02040503050406030204" pitchFamily="18" charset="0"/>
                                  </a:rPr>
                                </m:ctrlPr>
                              </m:dPr>
                              <m:e>
                                <m:sSub>
                                  <m:sSubPr>
                                    <m:ctrlPr>
                                      <a:rPr lang="en-IN" i="1" dirty="0">
                                        <a:solidFill>
                                          <a:schemeClr val="tx1"/>
                                        </a:solidFill>
                                        <a:latin typeface="Cambria Math" panose="02040503050406030204" pitchFamily="18" charset="0"/>
                                      </a:rPr>
                                    </m:ctrlPr>
                                  </m:sSubPr>
                                  <m:e>
                                    <m:acc>
                                      <m:accPr>
                                        <m:chr m:val="̅"/>
                                        <m:ctrlPr>
                                          <a:rPr lang="en-IN" i="1" dirty="0">
                                            <a:solidFill>
                                              <a:schemeClr val="tx1"/>
                                            </a:solidFill>
                                            <a:latin typeface="Cambria Math" panose="02040503050406030204" pitchFamily="18" charset="0"/>
                                          </a:rPr>
                                        </m:ctrlPr>
                                      </m:accPr>
                                      <m:e>
                                        <m:r>
                                          <a:rPr lang="en-IN" i="1" dirty="0">
                                            <a:solidFill>
                                              <a:schemeClr val="tx1"/>
                                            </a:solidFill>
                                            <a:latin typeface="Cambria Math" panose="02040503050406030204" pitchFamily="18" charset="0"/>
                                          </a:rPr>
                                          <m:t>𝑥</m:t>
                                        </m:r>
                                      </m:e>
                                    </m:acc>
                                  </m:e>
                                  <m:sub>
                                    <m:r>
                                      <a:rPr lang="en-IN" b="0" i="1" dirty="0" smtClean="0">
                                        <a:solidFill>
                                          <a:schemeClr val="tx1"/>
                                        </a:solidFill>
                                        <a:latin typeface="Cambria Math" panose="02040503050406030204" pitchFamily="18" charset="0"/>
                                      </a:rPr>
                                      <m:t>𝐵</m:t>
                                    </m:r>
                                  </m:sub>
                                </m:sSub>
                                <m:r>
                                  <a:rPr lang="en-IN" dirty="0">
                                    <a:solidFill>
                                      <a:schemeClr val="tx1"/>
                                    </a:solidFill>
                                    <a:latin typeface="Cambria Math" panose="02040503050406030204" pitchFamily="18" charset="0"/>
                                  </a:rPr>
                                  <m:t>−</m:t>
                                </m:r>
                                <m:acc>
                                  <m:accPr>
                                    <m:chr m:val="̅"/>
                                    <m:ctrlPr>
                                      <a:rPr lang="en-IN" i="1" dirty="0">
                                        <a:solidFill>
                                          <a:schemeClr val="tx1"/>
                                        </a:solidFill>
                                        <a:latin typeface="Cambria Math" panose="02040503050406030204" pitchFamily="18" charset="0"/>
                                      </a:rPr>
                                    </m:ctrlPr>
                                  </m:accPr>
                                  <m:e>
                                    <m:acc>
                                      <m:accPr>
                                        <m:chr m:val="̅"/>
                                        <m:ctrlPr>
                                          <a:rPr lang="en-IN" i="1" dirty="0">
                                            <a:solidFill>
                                              <a:schemeClr val="tx1"/>
                                            </a:solidFill>
                                            <a:latin typeface="Cambria Math" panose="02040503050406030204" pitchFamily="18" charset="0"/>
                                          </a:rPr>
                                        </m:ctrlPr>
                                      </m:accPr>
                                      <m:e>
                                        <m:r>
                                          <a:rPr lang="en-IN" i="1" dirty="0">
                                            <a:solidFill>
                                              <a:schemeClr val="tx1"/>
                                            </a:solidFill>
                                            <a:latin typeface="Cambria Math" panose="02040503050406030204" pitchFamily="18" charset="0"/>
                                          </a:rPr>
                                          <m:t>𝑥</m:t>
                                        </m:r>
                                      </m:e>
                                    </m:acc>
                                  </m:e>
                                </m:acc>
                              </m:e>
                            </m:d>
                          </m:e>
                          <m:sup>
                            <m:r>
                              <a:rPr lang="en-IN" dirty="0">
                                <a:solidFill>
                                  <a:schemeClr val="tx1"/>
                                </a:solidFill>
                                <a:latin typeface="Cambria Math" panose="02040503050406030204" pitchFamily="18" charset="0"/>
                              </a:rPr>
                              <m:t>2</m:t>
                            </m:r>
                          </m:sup>
                        </m:sSup>
                        <m:r>
                          <a:rPr lang="en-IN" b="0" i="1" dirty="0" smtClean="0">
                            <a:solidFill>
                              <a:schemeClr val="tx1"/>
                            </a:solidFill>
                            <a:latin typeface="Cambria Math" panose="02040503050406030204" pitchFamily="18" charset="0"/>
                          </a:rPr>
                          <m:t>=0</m:t>
                        </m:r>
                      </m:e>
                    </m:nary>
                  </m:oMath>
                </a14:m>
                <a:r>
                  <a:rPr lang="en-IN" dirty="0">
                    <a:solidFill>
                      <a:schemeClr val="tx1"/>
                    </a:solidFill>
                  </a:rPr>
                  <a:t>		   </a:t>
                </a:r>
                <a14:m>
                  <m:oMath xmlns:m="http://schemas.openxmlformats.org/officeDocument/2006/math">
                    <m:r>
                      <a:rPr lang="en-IN" b="0" i="0" dirty="0" smtClean="0">
                        <a:solidFill>
                          <a:schemeClr val="tx1"/>
                        </a:solidFill>
                        <a:latin typeface="Cambria Math" panose="02040503050406030204" pitchFamily="18" charset="0"/>
                      </a:rPr>
                      <m:t> </m:t>
                    </m:r>
                    <m:r>
                      <a:rPr lang="en-IN" b="0" i="1" dirty="0" smtClean="0">
                        <a:solidFill>
                          <a:schemeClr val="tx1"/>
                        </a:solidFill>
                        <a:latin typeface="Cambria Math" panose="02040503050406030204" pitchFamily="18" charset="0"/>
                      </a:rPr>
                      <m:t>    </m:t>
                    </m:r>
                    <m:nary>
                      <m:naryPr>
                        <m:chr m:val="∑"/>
                        <m:grow m:val="on"/>
                        <m:subHide m:val="on"/>
                        <m:supHide m:val="on"/>
                        <m:ctrlPr>
                          <a:rPr lang="en-IN" i="1" dirty="0">
                            <a:solidFill>
                              <a:schemeClr val="tx1"/>
                            </a:solidFill>
                            <a:latin typeface="Cambria Math" panose="02040503050406030204" pitchFamily="18" charset="0"/>
                          </a:rPr>
                        </m:ctrlPr>
                      </m:naryPr>
                      <m:sub/>
                      <m:sup/>
                      <m:e>
                        <m:sSup>
                          <m:sSupPr>
                            <m:ctrlPr>
                              <a:rPr lang="en-IN" i="1" dirty="0">
                                <a:solidFill>
                                  <a:schemeClr val="tx1"/>
                                </a:solidFill>
                                <a:latin typeface="Cambria Math" panose="02040503050406030204" pitchFamily="18" charset="0"/>
                              </a:rPr>
                            </m:ctrlPr>
                          </m:sSupPr>
                          <m:e>
                            <m:d>
                              <m:dPr>
                                <m:ctrlPr>
                                  <a:rPr lang="en-IN" i="1" dirty="0">
                                    <a:solidFill>
                                      <a:schemeClr val="tx1"/>
                                    </a:solidFill>
                                    <a:latin typeface="Cambria Math" panose="02040503050406030204" pitchFamily="18" charset="0"/>
                                  </a:rPr>
                                </m:ctrlPr>
                              </m:dPr>
                              <m:e>
                                <m:sSub>
                                  <m:sSubPr>
                                    <m:ctrlPr>
                                      <a:rPr lang="en-IN" i="1" dirty="0">
                                        <a:solidFill>
                                          <a:schemeClr val="tx1"/>
                                        </a:solidFill>
                                        <a:latin typeface="Cambria Math" panose="02040503050406030204" pitchFamily="18" charset="0"/>
                                      </a:rPr>
                                    </m:ctrlPr>
                                  </m:sSubPr>
                                  <m:e>
                                    <m:acc>
                                      <m:accPr>
                                        <m:chr m:val="̅"/>
                                        <m:ctrlPr>
                                          <a:rPr lang="en-IN" i="1" dirty="0">
                                            <a:solidFill>
                                              <a:schemeClr val="tx1"/>
                                            </a:solidFill>
                                            <a:latin typeface="Cambria Math" panose="02040503050406030204" pitchFamily="18" charset="0"/>
                                          </a:rPr>
                                        </m:ctrlPr>
                                      </m:accPr>
                                      <m:e>
                                        <m:r>
                                          <a:rPr lang="en-IN" i="1" dirty="0">
                                            <a:solidFill>
                                              <a:schemeClr val="tx1"/>
                                            </a:solidFill>
                                            <a:latin typeface="Cambria Math" panose="02040503050406030204" pitchFamily="18" charset="0"/>
                                          </a:rPr>
                                          <m:t>𝑥</m:t>
                                        </m:r>
                                      </m:e>
                                    </m:acc>
                                  </m:e>
                                  <m:sub>
                                    <m:r>
                                      <a:rPr lang="en-IN" b="0" i="1" dirty="0" smtClean="0">
                                        <a:solidFill>
                                          <a:schemeClr val="tx1"/>
                                        </a:solidFill>
                                        <a:latin typeface="Cambria Math" panose="02040503050406030204" pitchFamily="18" charset="0"/>
                                      </a:rPr>
                                      <m:t>𝐶</m:t>
                                    </m:r>
                                  </m:sub>
                                </m:sSub>
                                <m:r>
                                  <a:rPr lang="en-IN" dirty="0">
                                    <a:solidFill>
                                      <a:schemeClr val="tx1"/>
                                    </a:solidFill>
                                    <a:latin typeface="Cambria Math" panose="02040503050406030204" pitchFamily="18" charset="0"/>
                                  </a:rPr>
                                  <m:t>−</m:t>
                                </m:r>
                                <m:acc>
                                  <m:accPr>
                                    <m:chr m:val="̅"/>
                                    <m:ctrlPr>
                                      <a:rPr lang="en-IN" i="1" dirty="0">
                                        <a:solidFill>
                                          <a:schemeClr val="tx1"/>
                                        </a:solidFill>
                                        <a:latin typeface="Cambria Math" panose="02040503050406030204" pitchFamily="18" charset="0"/>
                                      </a:rPr>
                                    </m:ctrlPr>
                                  </m:accPr>
                                  <m:e>
                                    <m:acc>
                                      <m:accPr>
                                        <m:chr m:val="̅"/>
                                        <m:ctrlPr>
                                          <a:rPr lang="en-IN" i="1" dirty="0">
                                            <a:solidFill>
                                              <a:schemeClr val="tx1"/>
                                            </a:solidFill>
                                            <a:latin typeface="Cambria Math" panose="02040503050406030204" pitchFamily="18" charset="0"/>
                                          </a:rPr>
                                        </m:ctrlPr>
                                      </m:accPr>
                                      <m:e>
                                        <m:r>
                                          <a:rPr lang="en-IN" i="1" dirty="0">
                                            <a:solidFill>
                                              <a:schemeClr val="tx1"/>
                                            </a:solidFill>
                                            <a:latin typeface="Cambria Math" panose="02040503050406030204" pitchFamily="18" charset="0"/>
                                          </a:rPr>
                                          <m:t>𝑥</m:t>
                                        </m:r>
                                      </m:e>
                                    </m:acc>
                                  </m:e>
                                </m:acc>
                              </m:e>
                            </m:d>
                          </m:e>
                          <m:sup>
                            <m:r>
                              <a:rPr lang="en-IN" dirty="0">
                                <a:solidFill>
                                  <a:schemeClr val="tx1"/>
                                </a:solidFill>
                                <a:latin typeface="Cambria Math" panose="02040503050406030204" pitchFamily="18" charset="0"/>
                              </a:rPr>
                              <m:t>2</m:t>
                            </m:r>
                          </m:sup>
                        </m:sSup>
                        <m:r>
                          <a:rPr lang="en-IN" i="1" dirty="0">
                            <a:solidFill>
                              <a:schemeClr val="tx1"/>
                            </a:solidFill>
                            <a:latin typeface="Cambria Math" panose="02040503050406030204" pitchFamily="18" charset="0"/>
                          </a:rPr>
                          <m:t>=</m:t>
                        </m:r>
                        <m:r>
                          <a:rPr lang="en-IN" b="0" i="1" dirty="0" smtClean="0">
                            <a:solidFill>
                              <a:schemeClr val="tx1"/>
                            </a:solidFill>
                            <a:latin typeface="Cambria Math" panose="02040503050406030204" pitchFamily="18" charset="0"/>
                          </a:rPr>
                          <m:t>3</m:t>
                        </m:r>
                      </m:e>
                    </m:nary>
                    <m:r>
                      <a:rPr lang="en-IN" i="1" dirty="0">
                        <a:solidFill>
                          <a:schemeClr val="tx1"/>
                        </a:solidFill>
                        <a:latin typeface="Cambria Math" panose="02040503050406030204" pitchFamily="18" charset="0"/>
                      </a:rPr>
                      <m:t> </m:t>
                    </m:r>
                  </m:oMath>
                </a14:m>
                <a:endParaRPr lang="en-IN" dirty="0">
                  <a:solidFill>
                    <a:schemeClr val="tx1"/>
                  </a:solidFill>
                </a:endParaRPr>
              </a:p>
              <a:p>
                <a:r>
                  <a:rPr lang="en-IN" dirty="0">
                    <a:solidFill>
                      <a:schemeClr val="tx1"/>
                    </a:solidFill>
                  </a:rPr>
                  <a:t> </a:t>
                </a:r>
              </a:p>
              <a:p>
                <a:r>
                  <a:rPr lang="en-IN" dirty="0"/>
                  <a:t>		</a:t>
                </a:r>
              </a:p>
              <a:p>
                <a:endParaRPr lang="en-IN" dirty="0"/>
              </a:p>
              <a:p>
                <a:r>
                  <a:rPr lang="en-IN" dirty="0"/>
                  <a:t>     Hence, SSC = 3 + 0 + 3 = 6</a:t>
                </a:r>
              </a:p>
              <a:p>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r>
                  <a:rPr lang="en-IN" dirty="0"/>
                  <a:t>		</a:t>
                </a:r>
              </a:p>
              <a:p>
                <a:r>
                  <a:rPr lang="en-IN" dirty="0"/>
                  <a:t>			</a:t>
                </a:r>
              </a:p>
              <a:p>
                <a:r>
                  <a:rPr lang="en-IN" dirty="0"/>
                  <a:t> </a:t>
                </a:r>
              </a:p>
              <a:p>
                <a:r>
                  <a:rPr lang="en-IN" dirty="0"/>
                  <a:t>		</a:t>
                </a:r>
              </a:p>
            </p:txBody>
          </p:sp>
        </mc:Choice>
        <mc:Fallback xmlns="">
          <p:sp>
            <p:nvSpPr>
              <p:cNvPr id="2" name="TextBox 1">
                <a:extLst>
                  <a:ext uri="{FF2B5EF4-FFF2-40B4-BE49-F238E27FC236}">
                    <a16:creationId xmlns:a16="http://schemas.microsoft.com/office/drawing/2014/main" id="{C80D1345-8C00-90B9-7061-8B036EEA0F47}"/>
                  </a:ext>
                </a:extLst>
              </p:cNvPr>
              <p:cNvSpPr txBox="1">
                <a:spLocks noRot="1" noChangeAspect="1" noMove="1" noResize="1" noEditPoints="1" noAdjustHandles="1" noChangeArrowheads="1" noChangeShapeType="1" noTextEdit="1"/>
              </p:cNvSpPr>
              <p:nvPr/>
            </p:nvSpPr>
            <p:spPr>
              <a:xfrm>
                <a:off x="562062" y="528505"/>
                <a:ext cx="10318458" cy="6793719"/>
              </a:xfrm>
              <a:prstGeom prst="rect">
                <a:avLst/>
              </a:prstGeom>
              <a:blipFill>
                <a:blip r:embed="rId2"/>
                <a:stretch>
                  <a:fillRect l="-354" t="-539"/>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graphicFrame>
            <p:nvGraphicFramePr>
              <p:cNvPr id="5" name="Table 4">
                <a:extLst>
                  <a:ext uri="{FF2B5EF4-FFF2-40B4-BE49-F238E27FC236}">
                    <a16:creationId xmlns:a16="http://schemas.microsoft.com/office/drawing/2014/main" id="{29D6CF04-6C53-1BBF-681C-16044752DF99}"/>
                  </a:ext>
                </a:extLst>
              </p:cNvPr>
              <p:cNvGraphicFramePr>
                <a:graphicFrameLocks noGrp="1"/>
              </p:cNvGraphicFramePr>
              <p:nvPr>
                <p:extLst>
                  <p:ext uri="{D42A27DB-BD31-4B8C-83A1-F6EECF244321}">
                    <p14:modId xmlns:p14="http://schemas.microsoft.com/office/powerpoint/2010/main" val="2931687922"/>
                  </p:ext>
                </p:extLst>
              </p:nvPr>
            </p:nvGraphicFramePr>
            <p:xfrm>
              <a:off x="461394" y="1359017"/>
              <a:ext cx="8615492" cy="1627468"/>
            </p:xfrm>
            <a:graphic>
              <a:graphicData uri="http://schemas.openxmlformats.org/drawingml/2006/table">
                <a:tbl>
                  <a:tblPr firstRow="1" bandRow="1">
                    <a:tableStyleId>{5C22544A-7EE6-4342-B048-85BDC9FD1C3A}</a:tableStyleId>
                  </a:tblPr>
                  <a:tblGrid>
                    <a:gridCol w="1421542">
                      <a:extLst>
                        <a:ext uri="{9D8B030D-6E8A-4147-A177-3AD203B41FA5}">
                          <a16:colId xmlns:a16="http://schemas.microsoft.com/office/drawing/2014/main" val="1791534132"/>
                        </a:ext>
                      </a:extLst>
                    </a:gridCol>
                    <a:gridCol w="1438790">
                      <a:extLst>
                        <a:ext uri="{9D8B030D-6E8A-4147-A177-3AD203B41FA5}">
                          <a16:colId xmlns:a16="http://schemas.microsoft.com/office/drawing/2014/main" val="592060339"/>
                        </a:ext>
                      </a:extLst>
                    </a:gridCol>
                    <a:gridCol w="1438790">
                      <a:extLst>
                        <a:ext uri="{9D8B030D-6E8A-4147-A177-3AD203B41FA5}">
                          <a16:colId xmlns:a16="http://schemas.microsoft.com/office/drawing/2014/main" val="3645118558"/>
                        </a:ext>
                      </a:extLst>
                    </a:gridCol>
                    <a:gridCol w="1438790">
                      <a:extLst>
                        <a:ext uri="{9D8B030D-6E8A-4147-A177-3AD203B41FA5}">
                          <a16:colId xmlns:a16="http://schemas.microsoft.com/office/drawing/2014/main" val="2287789620"/>
                        </a:ext>
                      </a:extLst>
                    </a:gridCol>
                    <a:gridCol w="1438790">
                      <a:extLst>
                        <a:ext uri="{9D8B030D-6E8A-4147-A177-3AD203B41FA5}">
                          <a16:colId xmlns:a16="http://schemas.microsoft.com/office/drawing/2014/main" val="1757082405"/>
                        </a:ext>
                      </a:extLst>
                    </a:gridCol>
                    <a:gridCol w="1438790">
                      <a:extLst>
                        <a:ext uri="{9D8B030D-6E8A-4147-A177-3AD203B41FA5}">
                          <a16:colId xmlns:a16="http://schemas.microsoft.com/office/drawing/2014/main" val="1714100682"/>
                        </a:ext>
                      </a:extLst>
                    </a:gridCol>
                  </a:tblGrid>
                  <a:tr h="406867">
                    <a:tc>
                      <a:txBody>
                        <a:bodyPr/>
                        <a:lstStyle/>
                        <a:p>
                          <a:pPr/>
                          <a14:m>
                            <m:oMathPara xmlns:m="http://schemas.openxmlformats.org/officeDocument/2006/math">
                              <m:oMathParaPr>
                                <m:jc m:val="centerGroup"/>
                              </m:oMathParaPr>
                              <m:oMath xmlns:m="http://schemas.openxmlformats.org/officeDocument/2006/math">
                                <m:sSub>
                                  <m:sSubPr>
                                    <m:ctrlPr>
                                      <a:rPr lang="en-IN" i="1" smtClean="0">
                                        <a:solidFill>
                                          <a:schemeClr val="tx1"/>
                                        </a:solidFill>
                                        <a:latin typeface="Cambria Math" panose="02040503050406030204" pitchFamily="18" charset="0"/>
                                      </a:rPr>
                                    </m:ctrlPr>
                                  </m:sSub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sub>
                                    <m:r>
                                      <a:rPr lang="en-IN" i="1">
                                        <a:solidFill>
                                          <a:schemeClr val="tx1"/>
                                        </a:solidFill>
                                        <a:latin typeface="Cambria Math" panose="02040503050406030204" pitchFamily="18" charset="0"/>
                                      </a:rPr>
                                      <m:t>𝐴</m:t>
                                    </m:r>
                                  </m:sub>
                                </m:sSub>
                                <m:r>
                                  <a:rPr lang="en-IN" i="0">
                                    <a:solidFill>
                                      <a:schemeClr val="tx1"/>
                                    </a:solidFill>
                                    <a:latin typeface="Cambria Math" panose="02040503050406030204" pitchFamily="18" charset="0"/>
                                  </a:rPr>
                                  <m:t>−</m:t>
                                </m:r>
                                <m:acc>
                                  <m:accPr>
                                    <m:chr m:val="̅"/>
                                    <m:ctrlPr>
                                      <a:rPr lang="en-IN" i="1">
                                        <a:solidFill>
                                          <a:schemeClr val="tx1"/>
                                        </a:solidFill>
                                        <a:latin typeface="Cambria Math" panose="02040503050406030204" pitchFamily="18" charset="0"/>
                                      </a:rPr>
                                    </m:ctrlPr>
                                  </m:acc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acc>
                              </m:oMath>
                            </m:oMathPara>
                          </a14:m>
                          <a:endParaRPr lang="en-IN" dirty="0">
                            <a:solidFill>
                              <a:schemeClr val="tx1"/>
                            </a:solidFill>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IN" i="1" smtClean="0">
                                        <a:solidFill>
                                          <a:schemeClr val="tx1"/>
                                        </a:solidFill>
                                        <a:latin typeface="Cambria Math" panose="02040503050406030204" pitchFamily="18" charset="0"/>
                                      </a:rPr>
                                    </m:ctrlPr>
                                  </m:sSupPr>
                                  <m:e>
                                    <m:d>
                                      <m:dPr>
                                        <m:ctrlPr>
                                          <a:rPr lang="en-IN" i="1">
                                            <a:solidFill>
                                              <a:schemeClr val="tx1"/>
                                            </a:solidFill>
                                            <a:latin typeface="Cambria Math" panose="02040503050406030204" pitchFamily="18" charset="0"/>
                                          </a:rPr>
                                        </m:ctrlPr>
                                      </m:dPr>
                                      <m:e>
                                        <m:sSub>
                                          <m:sSubPr>
                                            <m:ctrlPr>
                                              <a:rPr lang="en-IN" i="1">
                                                <a:solidFill>
                                                  <a:schemeClr val="tx1"/>
                                                </a:solidFill>
                                                <a:latin typeface="Cambria Math" panose="02040503050406030204" pitchFamily="18" charset="0"/>
                                              </a:rPr>
                                            </m:ctrlPr>
                                          </m:sSub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sub>
                                            <m:r>
                                              <a:rPr lang="en-IN" i="1">
                                                <a:solidFill>
                                                  <a:schemeClr val="tx1"/>
                                                </a:solidFill>
                                                <a:latin typeface="Cambria Math" panose="02040503050406030204" pitchFamily="18" charset="0"/>
                                              </a:rPr>
                                              <m:t>𝐴</m:t>
                                            </m:r>
                                          </m:sub>
                                        </m:sSub>
                                        <m:r>
                                          <a:rPr lang="en-IN" i="0">
                                            <a:solidFill>
                                              <a:schemeClr val="tx1"/>
                                            </a:solidFill>
                                            <a:latin typeface="Cambria Math" panose="02040503050406030204" pitchFamily="18" charset="0"/>
                                          </a:rPr>
                                          <m:t>−</m:t>
                                        </m:r>
                                        <m:acc>
                                          <m:accPr>
                                            <m:chr m:val="̅"/>
                                            <m:ctrlPr>
                                              <a:rPr lang="en-IN" i="1">
                                                <a:solidFill>
                                                  <a:schemeClr val="tx1"/>
                                                </a:solidFill>
                                                <a:latin typeface="Cambria Math" panose="02040503050406030204" pitchFamily="18" charset="0"/>
                                              </a:rPr>
                                            </m:ctrlPr>
                                          </m:acc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acc>
                                      </m:e>
                                    </m:d>
                                  </m:e>
                                  <m:sup>
                                    <m:r>
                                      <a:rPr lang="en-IN" i="0">
                                        <a:solidFill>
                                          <a:schemeClr val="tx1"/>
                                        </a:solidFill>
                                        <a:latin typeface="Cambria Math" panose="02040503050406030204" pitchFamily="18" charset="0"/>
                                      </a:rPr>
                                      <m:t>2</m:t>
                                    </m:r>
                                  </m:sup>
                                </m:sSup>
                              </m:oMath>
                            </m:oMathPara>
                          </a14:m>
                          <a:endParaRPr lang="en-IN" dirty="0">
                            <a:solidFill>
                              <a:schemeClr val="tx1"/>
                            </a:solidFill>
                          </a:endParaRPr>
                        </a:p>
                      </a:txBody>
                      <a:tcPr/>
                    </a:tc>
                    <a:tc>
                      <a:txBody>
                        <a:bodyPr/>
                        <a:lstStyle/>
                        <a:p>
                          <a:pPr/>
                          <a14:m>
                            <m:oMathPara xmlns:m="http://schemas.openxmlformats.org/officeDocument/2006/math">
                              <m:oMathParaPr>
                                <m:jc m:val="centerGroup"/>
                              </m:oMathParaPr>
                              <m:oMath xmlns:m="http://schemas.openxmlformats.org/officeDocument/2006/math">
                                <m:sSub>
                                  <m:sSubPr>
                                    <m:ctrlPr>
                                      <a:rPr lang="en-IN" i="1" smtClean="0">
                                        <a:solidFill>
                                          <a:schemeClr val="tx1"/>
                                        </a:solidFill>
                                        <a:latin typeface="Cambria Math" panose="02040503050406030204" pitchFamily="18" charset="0"/>
                                      </a:rPr>
                                    </m:ctrlPr>
                                  </m:sSub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sub>
                                    <m:r>
                                      <a:rPr lang="en-IN" b="1" i="1" smtClean="0">
                                        <a:solidFill>
                                          <a:schemeClr val="tx1"/>
                                        </a:solidFill>
                                        <a:latin typeface="Cambria Math" panose="02040503050406030204" pitchFamily="18" charset="0"/>
                                      </a:rPr>
                                      <m:t>𝑩</m:t>
                                    </m:r>
                                  </m:sub>
                                </m:sSub>
                                <m:r>
                                  <a:rPr lang="en-IN" i="0">
                                    <a:solidFill>
                                      <a:schemeClr val="tx1"/>
                                    </a:solidFill>
                                    <a:latin typeface="Cambria Math" panose="02040503050406030204" pitchFamily="18" charset="0"/>
                                  </a:rPr>
                                  <m:t>−</m:t>
                                </m:r>
                                <m:acc>
                                  <m:accPr>
                                    <m:chr m:val="̅"/>
                                    <m:ctrlPr>
                                      <a:rPr lang="en-IN" i="1">
                                        <a:solidFill>
                                          <a:schemeClr val="tx1"/>
                                        </a:solidFill>
                                        <a:latin typeface="Cambria Math" panose="02040503050406030204" pitchFamily="18" charset="0"/>
                                      </a:rPr>
                                    </m:ctrlPr>
                                  </m:acc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acc>
                              </m:oMath>
                            </m:oMathPara>
                          </a14:m>
                          <a:endParaRPr lang="en-IN" dirty="0">
                            <a:solidFill>
                              <a:schemeClr val="tx1"/>
                            </a:solidFill>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IN" i="1" smtClean="0">
                                        <a:solidFill>
                                          <a:schemeClr val="tx1"/>
                                        </a:solidFill>
                                        <a:latin typeface="Cambria Math" panose="02040503050406030204" pitchFamily="18" charset="0"/>
                                      </a:rPr>
                                    </m:ctrlPr>
                                  </m:sSupPr>
                                  <m:e>
                                    <m:d>
                                      <m:dPr>
                                        <m:ctrlPr>
                                          <a:rPr lang="en-IN" i="1">
                                            <a:solidFill>
                                              <a:schemeClr val="tx1"/>
                                            </a:solidFill>
                                            <a:latin typeface="Cambria Math" panose="02040503050406030204" pitchFamily="18" charset="0"/>
                                          </a:rPr>
                                        </m:ctrlPr>
                                      </m:dPr>
                                      <m:e>
                                        <m:sSub>
                                          <m:sSubPr>
                                            <m:ctrlPr>
                                              <a:rPr lang="en-IN" i="1">
                                                <a:solidFill>
                                                  <a:schemeClr val="tx1"/>
                                                </a:solidFill>
                                                <a:latin typeface="Cambria Math" panose="02040503050406030204" pitchFamily="18" charset="0"/>
                                              </a:rPr>
                                            </m:ctrlPr>
                                          </m:sSub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sub>
                                            <m:r>
                                              <a:rPr lang="en-IN" b="1" i="1" smtClean="0">
                                                <a:solidFill>
                                                  <a:schemeClr val="tx1"/>
                                                </a:solidFill>
                                                <a:latin typeface="Cambria Math" panose="02040503050406030204" pitchFamily="18" charset="0"/>
                                              </a:rPr>
                                              <m:t>𝑩</m:t>
                                            </m:r>
                                          </m:sub>
                                        </m:sSub>
                                        <m:r>
                                          <a:rPr lang="en-IN" i="0">
                                            <a:solidFill>
                                              <a:schemeClr val="tx1"/>
                                            </a:solidFill>
                                            <a:latin typeface="Cambria Math" panose="02040503050406030204" pitchFamily="18" charset="0"/>
                                          </a:rPr>
                                          <m:t>−</m:t>
                                        </m:r>
                                        <m:acc>
                                          <m:accPr>
                                            <m:chr m:val="̅"/>
                                            <m:ctrlPr>
                                              <a:rPr lang="en-IN" i="1">
                                                <a:solidFill>
                                                  <a:schemeClr val="tx1"/>
                                                </a:solidFill>
                                                <a:latin typeface="Cambria Math" panose="02040503050406030204" pitchFamily="18" charset="0"/>
                                              </a:rPr>
                                            </m:ctrlPr>
                                          </m:acc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acc>
                                      </m:e>
                                    </m:d>
                                  </m:e>
                                  <m:sup>
                                    <m:r>
                                      <a:rPr lang="en-IN" i="0">
                                        <a:solidFill>
                                          <a:schemeClr val="tx1"/>
                                        </a:solidFill>
                                        <a:latin typeface="Cambria Math" panose="02040503050406030204" pitchFamily="18" charset="0"/>
                                      </a:rPr>
                                      <m:t>2</m:t>
                                    </m:r>
                                  </m:sup>
                                </m:sSup>
                              </m:oMath>
                            </m:oMathPara>
                          </a14:m>
                          <a:endParaRPr lang="en-IN" dirty="0">
                            <a:solidFill>
                              <a:schemeClr val="tx1"/>
                            </a:solidFill>
                          </a:endParaRPr>
                        </a:p>
                      </a:txBody>
                      <a:tcPr/>
                    </a:tc>
                    <a:tc>
                      <a:txBody>
                        <a:bodyPr/>
                        <a:lstStyle/>
                        <a:p>
                          <a:pPr/>
                          <a14:m>
                            <m:oMathPara xmlns:m="http://schemas.openxmlformats.org/officeDocument/2006/math">
                              <m:oMathParaPr>
                                <m:jc m:val="centerGroup"/>
                              </m:oMathParaPr>
                              <m:oMath xmlns:m="http://schemas.openxmlformats.org/officeDocument/2006/math">
                                <m:sSub>
                                  <m:sSubPr>
                                    <m:ctrlPr>
                                      <a:rPr lang="en-IN" i="1" smtClean="0">
                                        <a:solidFill>
                                          <a:schemeClr val="tx1"/>
                                        </a:solidFill>
                                        <a:latin typeface="Cambria Math" panose="02040503050406030204" pitchFamily="18" charset="0"/>
                                      </a:rPr>
                                    </m:ctrlPr>
                                  </m:sSub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sub>
                                    <m:r>
                                      <a:rPr lang="en-IN" b="1" i="1" smtClean="0">
                                        <a:solidFill>
                                          <a:schemeClr val="tx1"/>
                                        </a:solidFill>
                                        <a:latin typeface="Cambria Math" panose="02040503050406030204" pitchFamily="18" charset="0"/>
                                      </a:rPr>
                                      <m:t>𝑪</m:t>
                                    </m:r>
                                  </m:sub>
                                </m:sSub>
                                <m:r>
                                  <a:rPr lang="en-IN" i="0">
                                    <a:solidFill>
                                      <a:schemeClr val="tx1"/>
                                    </a:solidFill>
                                    <a:latin typeface="Cambria Math" panose="02040503050406030204" pitchFamily="18" charset="0"/>
                                  </a:rPr>
                                  <m:t>−</m:t>
                                </m:r>
                                <m:acc>
                                  <m:accPr>
                                    <m:chr m:val="̅"/>
                                    <m:ctrlPr>
                                      <a:rPr lang="en-IN" i="1">
                                        <a:solidFill>
                                          <a:schemeClr val="tx1"/>
                                        </a:solidFill>
                                        <a:latin typeface="Cambria Math" panose="02040503050406030204" pitchFamily="18" charset="0"/>
                                      </a:rPr>
                                    </m:ctrlPr>
                                  </m:acc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acc>
                              </m:oMath>
                            </m:oMathPara>
                          </a14:m>
                          <a:endParaRPr lang="en-IN" dirty="0">
                            <a:solidFill>
                              <a:schemeClr val="tx1"/>
                            </a:solidFill>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IN" i="1" smtClean="0">
                                        <a:solidFill>
                                          <a:schemeClr val="tx1"/>
                                        </a:solidFill>
                                        <a:latin typeface="Cambria Math" panose="02040503050406030204" pitchFamily="18" charset="0"/>
                                      </a:rPr>
                                    </m:ctrlPr>
                                  </m:sSupPr>
                                  <m:e>
                                    <m:d>
                                      <m:dPr>
                                        <m:ctrlPr>
                                          <a:rPr lang="en-IN" i="1">
                                            <a:solidFill>
                                              <a:schemeClr val="tx1"/>
                                            </a:solidFill>
                                            <a:latin typeface="Cambria Math" panose="02040503050406030204" pitchFamily="18" charset="0"/>
                                          </a:rPr>
                                        </m:ctrlPr>
                                      </m:dPr>
                                      <m:e>
                                        <m:sSub>
                                          <m:sSubPr>
                                            <m:ctrlPr>
                                              <a:rPr lang="en-IN" i="1">
                                                <a:solidFill>
                                                  <a:schemeClr val="tx1"/>
                                                </a:solidFill>
                                                <a:latin typeface="Cambria Math" panose="02040503050406030204" pitchFamily="18" charset="0"/>
                                              </a:rPr>
                                            </m:ctrlPr>
                                          </m:sSub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sub>
                                            <m:r>
                                              <a:rPr lang="en-IN" b="1" i="1" smtClean="0">
                                                <a:solidFill>
                                                  <a:schemeClr val="tx1"/>
                                                </a:solidFill>
                                                <a:latin typeface="Cambria Math" panose="02040503050406030204" pitchFamily="18" charset="0"/>
                                              </a:rPr>
                                              <m:t>𝑪</m:t>
                                            </m:r>
                                          </m:sub>
                                        </m:sSub>
                                        <m:r>
                                          <a:rPr lang="en-IN" i="0">
                                            <a:solidFill>
                                              <a:schemeClr val="tx1"/>
                                            </a:solidFill>
                                            <a:latin typeface="Cambria Math" panose="02040503050406030204" pitchFamily="18" charset="0"/>
                                          </a:rPr>
                                          <m:t>−</m:t>
                                        </m:r>
                                        <m:acc>
                                          <m:accPr>
                                            <m:chr m:val="̅"/>
                                            <m:ctrlPr>
                                              <a:rPr lang="en-IN" i="1">
                                                <a:solidFill>
                                                  <a:schemeClr val="tx1"/>
                                                </a:solidFill>
                                                <a:latin typeface="Cambria Math" panose="02040503050406030204" pitchFamily="18" charset="0"/>
                                              </a:rPr>
                                            </m:ctrlPr>
                                          </m:accPr>
                                          <m:e>
                                            <m:acc>
                                              <m:accPr>
                                                <m:chr m:val="̅"/>
                                                <m:ctrlPr>
                                                  <a:rPr lang="en-IN" i="1">
                                                    <a:solidFill>
                                                      <a:schemeClr val="tx1"/>
                                                    </a:solidFill>
                                                    <a:latin typeface="Cambria Math" panose="02040503050406030204" pitchFamily="18" charset="0"/>
                                                  </a:rPr>
                                                </m:ctrlPr>
                                              </m:accPr>
                                              <m:e>
                                                <m:r>
                                                  <a:rPr lang="en-IN" i="1">
                                                    <a:solidFill>
                                                      <a:schemeClr val="tx1"/>
                                                    </a:solidFill>
                                                    <a:latin typeface="Cambria Math" panose="02040503050406030204" pitchFamily="18" charset="0"/>
                                                  </a:rPr>
                                                  <m:t>𝑥</m:t>
                                                </m:r>
                                              </m:e>
                                            </m:acc>
                                          </m:e>
                                        </m:acc>
                                      </m:e>
                                    </m:d>
                                  </m:e>
                                  <m:sup>
                                    <m:r>
                                      <a:rPr lang="en-IN" i="0">
                                        <a:solidFill>
                                          <a:schemeClr val="tx1"/>
                                        </a:solidFill>
                                        <a:latin typeface="Cambria Math" panose="02040503050406030204" pitchFamily="18" charset="0"/>
                                      </a:rPr>
                                      <m:t>2</m:t>
                                    </m:r>
                                  </m:sup>
                                </m:sSup>
                              </m:oMath>
                            </m:oMathPara>
                          </a14:m>
                          <a:endParaRPr lang="en-IN" dirty="0">
                            <a:solidFill>
                              <a:schemeClr val="tx1"/>
                            </a:solidFill>
                          </a:endParaRPr>
                        </a:p>
                      </a:txBody>
                      <a:tcPr/>
                    </a:tc>
                    <a:extLst>
                      <a:ext uri="{0D108BD9-81ED-4DB2-BD59-A6C34878D82A}">
                        <a16:rowId xmlns:a16="http://schemas.microsoft.com/office/drawing/2014/main" val="274725863"/>
                      </a:ext>
                    </a:extLst>
                  </a:tr>
                  <a:tr h="406867">
                    <a:tc>
                      <a:txBody>
                        <a:bodyPr/>
                        <a:lstStyle/>
                        <a:p>
                          <a:r>
                            <a:rPr lang="en-IN" dirty="0">
                              <a:solidFill>
                                <a:schemeClr val="tx1">
                                  <a:lumMod val="50000"/>
                                  <a:lumOff val="50000"/>
                                </a:schemeClr>
                              </a:solidFill>
                            </a:rPr>
                            <a:t>4 - 5 = -1</a:t>
                          </a:r>
                        </a:p>
                      </a:txBody>
                      <a:tcPr/>
                    </a:tc>
                    <a:tc>
                      <a:txBody>
                        <a:bodyPr/>
                        <a:lstStyle/>
                        <a:p>
                          <a:pPr algn="ctr"/>
                          <a:r>
                            <a:rPr lang="en-IN" dirty="0">
                              <a:solidFill>
                                <a:schemeClr val="tx1">
                                  <a:lumMod val="50000"/>
                                  <a:lumOff val="50000"/>
                                </a:schemeClr>
                              </a:solidFill>
                            </a:rPr>
                            <a:t>1</a:t>
                          </a:r>
                        </a:p>
                      </a:txBody>
                      <a:tcPr/>
                    </a:tc>
                    <a:tc>
                      <a:txBody>
                        <a:bodyPr/>
                        <a:lstStyle/>
                        <a:p>
                          <a:r>
                            <a:rPr lang="en-IN" dirty="0">
                              <a:solidFill>
                                <a:schemeClr val="tx1">
                                  <a:lumMod val="50000"/>
                                  <a:lumOff val="50000"/>
                                </a:schemeClr>
                              </a:solidFill>
                            </a:rPr>
                            <a:t>5 – 5 = 0 </a:t>
                          </a:r>
                        </a:p>
                      </a:txBody>
                      <a:tcPr/>
                    </a:tc>
                    <a:tc>
                      <a:txBody>
                        <a:bodyPr/>
                        <a:lstStyle/>
                        <a:p>
                          <a:pPr algn="ctr"/>
                          <a:r>
                            <a:rPr lang="en-IN" dirty="0">
                              <a:solidFill>
                                <a:schemeClr val="tx1">
                                  <a:lumMod val="50000"/>
                                  <a:lumOff val="50000"/>
                                </a:schemeClr>
                              </a:solidFill>
                            </a:rPr>
                            <a:t>0</a:t>
                          </a:r>
                        </a:p>
                      </a:txBody>
                      <a:tcPr/>
                    </a:tc>
                    <a:tc>
                      <a:txBody>
                        <a:bodyPr/>
                        <a:lstStyle/>
                        <a:p>
                          <a:r>
                            <a:rPr lang="en-IN" dirty="0">
                              <a:solidFill>
                                <a:schemeClr val="tx1">
                                  <a:lumMod val="50000"/>
                                  <a:lumOff val="50000"/>
                                </a:schemeClr>
                              </a:solidFill>
                            </a:rPr>
                            <a:t>6 – 5 = 1</a:t>
                          </a:r>
                        </a:p>
                      </a:txBody>
                      <a:tcPr/>
                    </a:tc>
                    <a:tc>
                      <a:txBody>
                        <a:bodyPr/>
                        <a:lstStyle/>
                        <a:p>
                          <a:pPr algn="ctr"/>
                          <a:r>
                            <a:rPr lang="en-IN" dirty="0">
                              <a:solidFill>
                                <a:schemeClr val="tx1">
                                  <a:lumMod val="50000"/>
                                  <a:lumOff val="50000"/>
                                </a:schemeClr>
                              </a:solidFill>
                            </a:rPr>
                            <a:t>1</a:t>
                          </a:r>
                        </a:p>
                      </a:txBody>
                      <a:tcPr/>
                    </a:tc>
                    <a:extLst>
                      <a:ext uri="{0D108BD9-81ED-4DB2-BD59-A6C34878D82A}">
                        <a16:rowId xmlns:a16="http://schemas.microsoft.com/office/drawing/2014/main" val="1834818103"/>
                      </a:ext>
                    </a:extLst>
                  </a:tr>
                  <a:tr h="406867">
                    <a:tc>
                      <a:txBody>
                        <a:bodyPr/>
                        <a:lstStyle/>
                        <a:p>
                          <a:r>
                            <a:rPr lang="en-IN" dirty="0">
                              <a:solidFill>
                                <a:schemeClr val="tx1">
                                  <a:lumMod val="50000"/>
                                  <a:lumOff val="50000"/>
                                </a:schemeClr>
                              </a:solidFill>
                            </a:rPr>
                            <a:t>4 - 5 = -1</a:t>
                          </a:r>
                        </a:p>
                      </a:txBody>
                      <a:tcPr/>
                    </a:tc>
                    <a:tc>
                      <a:txBody>
                        <a:bodyPr/>
                        <a:lstStyle/>
                        <a:p>
                          <a:pPr algn="ctr"/>
                          <a:r>
                            <a:rPr lang="en-IN" dirty="0">
                              <a:solidFill>
                                <a:schemeClr val="tx1">
                                  <a:lumMod val="50000"/>
                                  <a:lumOff val="50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lumMod val="50000"/>
                                  <a:lumOff val="50000"/>
                                </a:schemeClr>
                              </a:solidFill>
                            </a:rPr>
                            <a:t>5 – 5 = 0 </a:t>
                          </a:r>
                        </a:p>
                      </a:txBody>
                      <a:tcPr/>
                    </a:tc>
                    <a:tc>
                      <a:txBody>
                        <a:bodyPr/>
                        <a:lstStyle/>
                        <a:p>
                          <a:pPr algn="ctr"/>
                          <a:r>
                            <a:rPr lang="en-IN" dirty="0">
                              <a:solidFill>
                                <a:schemeClr val="tx1">
                                  <a:lumMod val="50000"/>
                                  <a:lumOff val="50000"/>
                                </a:schemeClr>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lumMod val="50000"/>
                                  <a:lumOff val="50000"/>
                                </a:schemeClr>
                              </a:solidFill>
                            </a:rPr>
                            <a:t>6 – 5 = 1</a:t>
                          </a:r>
                        </a:p>
                      </a:txBody>
                      <a:tcPr/>
                    </a:tc>
                    <a:tc>
                      <a:txBody>
                        <a:bodyPr/>
                        <a:lstStyle/>
                        <a:p>
                          <a:pPr algn="ctr"/>
                          <a:r>
                            <a:rPr lang="en-IN" dirty="0">
                              <a:solidFill>
                                <a:schemeClr val="tx1">
                                  <a:lumMod val="50000"/>
                                  <a:lumOff val="50000"/>
                                </a:schemeClr>
                              </a:solidFill>
                            </a:rPr>
                            <a:t>1</a:t>
                          </a:r>
                        </a:p>
                      </a:txBody>
                      <a:tcPr/>
                    </a:tc>
                    <a:extLst>
                      <a:ext uri="{0D108BD9-81ED-4DB2-BD59-A6C34878D82A}">
                        <a16:rowId xmlns:a16="http://schemas.microsoft.com/office/drawing/2014/main" val="2023203107"/>
                      </a:ext>
                    </a:extLst>
                  </a:tr>
                  <a:tr h="406867">
                    <a:tc>
                      <a:txBody>
                        <a:bodyPr/>
                        <a:lstStyle/>
                        <a:p>
                          <a:r>
                            <a:rPr lang="en-IN" dirty="0">
                              <a:solidFill>
                                <a:schemeClr val="tx1">
                                  <a:lumMod val="50000"/>
                                  <a:lumOff val="50000"/>
                                </a:schemeClr>
                              </a:solidFill>
                            </a:rPr>
                            <a:t>4 - 5 = -1</a:t>
                          </a:r>
                        </a:p>
                      </a:txBody>
                      <a:tcPr/>
                    </a:tc>
                    <a:tc>
                      <a:txBody>
                        <a:bodyPr/>
                        <a:lstStyle/>
                        <a:p>
                          <a:pPr algn="ctr"/>
                          <a:r>
                            <a:rPr lang="en-IN" dirty="0">
                              <a:solidFill>
                                <a:schemeClr val="tx1">
                                  <a:lumMod val="50000"/>
                                  <a:lumOff val="50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lumMod val="50000"/>
                                  <a:lumOff val="50000"/>
                                </a:schemeClr>
                              </a:solidFill>
                            </a:rPr>
                            <a:t>5 – 5 = 0 </a:t>
                          </a:r>
                        </a:p>
                      </a:txBody>
                      <a:tcPr/>
                    </a:tc>
                    <a:tc>
                      <a:txBody>
                        <a:bodyPr/>
                        <a:lstStyle/>
                        <a:p>
                          <a:pPr algn="ctr"/>
                          <a:r>
                            <a:rPr lang="en-IN" dirty="0">
                              <a:solidFill>
                                <a:schemeClr val="tx1">
                                  <a:lumMod val="50000"/>
                                  <a:lumOff val="50000"/>
                                </a:schemeClr>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lumMod val="50000"/>
                                  <a:lumOff val="50000"/>
                                </a:schemeClr>
                              </a:solidFill>
                            </a:rPr>
                            <a:t>6 – 5 = 1</a:t>
                          </a:r>
                        </a:p>
                      </a:txBody>
                      <a:tcPr/>
                    </a:tc>
                    <a:tc>
                      <a:txBody>
                        <a:bodyPr/>
                        <a:lstStyle/>
                        <a:p>
                          <a:pPr algn="ctr"/>
                          <a:r>
                            <a:rPr lang="en-IN" dirty="0">
                              <a:solidFill>
                                <a:schemeClr val="tx1">
                                  <a:lumMod val="50000"/>
                                  <a:lumOff val="50000"/>
                                </a:schemeClr>
                              </a:solidFill>
                            </a:rPr>
                            <a:t>1</a:t>
                          </a:r>
                        </a:p>
                      </a:txBody>
                      <a:tcPr/>
                    </a:tc>
                    <a:extLst>
                      <a:ext uri="{0D108BD9-81ED-4DB2-BD59-A6C34878D82A}">
                        <a16:rowId xmlns:a16="http://schemas.microsoft.com/office/drawing/2014/main" val="2675784353"/>
                      </a:ext>
                    </a:extLst>
                  </a:tr>
                </a:tbl>
              </a:graphicData>
            </a:graphic>
          </p:graphicFrame>
        </mc:Choice>
        <mc:Fallback xmlns="">
          <p:graphicFrame>
            <p:nvGraphicFramePr>
              <p:cNvPr id="5" name="Table 4">
                <a:extLst>
                  <a:ext uri="{FF2B5EF4-FFF2-40B4-BE49-F238E27FC236}">
                    <a16:creationId xmlns:a16="http://schemas.microsoft.com/office/drawing/2014/main" id="{29D6CF04-6C53-1BBF-681C-16044752DF99}"/>
                  </a:ext>
                </a:extLst>
              </p:cNvPr>
              <p:cNvGraphicFramePr>
                <a:graphicFrameLocks noGrp="1"/>
              </p:cNvGraphicFramePr>
              <p:nvPr>
                <p:extLst>
                  <p:ext uri="{D42A27DB-BD31-4B8C-83A1-F6EECF244321}">
                    <p14:modId xmlns:p14="http://schemas.microsoft.com/office/powerpoint/2010/main" val="2931687922"/>
                  </p:ext>
                </p:extLst>
              </p:nvPr>
            </p:nvGraphicFramePr>
            <p:xfrm>
              <a:off x="461394" y="1359017"/>
              <a:ext cx="8615492" cy="1627468"/>
            </p:xfrm>
            <a:graphic>
              <a:graphicData uri="http://schemas.openxmlformats.org/drawingml/2006/table">
                <a:tbl>
                  <a:tblPr firstRow="1" bandRow="1">
                    <a:tableStyleId>{5C22544A-7EE6-4342-B048-85BDC9FD1C3A}</a:tableStyleId>
                  </a:tblPr>
                  <a:tblGrid>
                    <a:gridCol w="1421542">
                      <a:extLst>
                        <a:ext uri="{9D8B030D-6E8A-4147-A177-3AD203B41FA5}">
                          <a16:colId xmlns:a16="http://schemas.microsoft.com/office/drawing/2014/main" val="1791534132"/>
                        </a:ext>
                      </a:extLst>
                    </a:gridCol>
                    <a:gridCol w="1438790">
                      <a:extLst>
                        <a:ext uri="{9D8B030D-6E8A-4147-A177-3AD203B41FA5}">
                          <a16:colId xmlns:a16="http://schemas.microsoft.com/office/drawing/2014/main" val="592060339"/>
                        </a:ext>
                      </a:extLst>
                    </a:gridCol>
                    <a:gridCol w="1438790">
                      <a:extLst>
                        <a:ext uri="{9D8B030D-6E8A-4147-A177-3AD203B41FA5}">
                          <a16:colId xmlns:a16="http://schemas.microsoft.com/office/drawing/2014/main" val="3645118558"/>
                        </a:ext>
                      </a:extLst>
                    </a:gridCol>
                    <a:gridCol w="1438790">
                      <a:extLst>
                        <a:ext uri="{9D8B030D-6E8A-4147-A177-3AD203B41FA5}">
                          <a16:colId xmlns:a16="http://schemas.microsoft.com/office/drawing/2014/main" val="2287789620"/>
                        </a:ext>
                      </a:extLst>
                    </a:gridCol>
                    <a:gridCol w="1438790">
                      <a:extLst>
                        <a:ext uri="{9D8B030D-6E8A-4147-A177-3AD203B41FA5}">
                          <a16:colId xmlns:a16="http://schemas.microsoft.com/office/drawing/2014/main" val="1757082405"/>
                        </a:ext>
                      </a:extLst>
                    </a:gridCol>
                    <a:gridCol w="1438790">
                      <a:extLst>
                        <a:ext uri="{9D8B030D-6E8A-4147-A177-3AD203B41FA5}">
                          <a16:colId xmlns:a16="http://schemas.microsoft.com/office/drawing/2014/main" val="1714100682"/>
                        </a:ext>
                      </a:extLst>
                    </a:gridCol>
                  </a:tblGrid>
                  <a:tr h="406867">
                    <a:tc>
                      <a:txBody>
                        <a:bodyPr/>
                        <a:lstStyle/>
                        <a:p>
                          <a:endParaRPr lang="en-US"/>
                        </a:p>
                      </a:txBody>
                      <a:tcPr>
                        <a:blipFill>
                          <a:blip r:embed="rId3"/>
                          <a:stretch>
                            <a:fillRect l="-429" t="-1493" r="-509013" b="-313433"/>
                          </a:stretch>
                        </a:blipFill>
                      </a:tcPr>
                    </a:tc>
                    <a:tc>
                      <a:txBody>
                        <a:bodyPr/>
                        <a:lstStyle/>
                        <a:p>
                          <a:endParaRPr lang="en-US"/>
                        </a:p>
                      </a:txBody>
                      <a:tcPr>
                        <a:blipFill>
                          <a:blip r:embed="rId3"/>
                          <a:stretch>
                            <a:fillRect l="-99153" t="-1493" r="-402542" b="-313433"/>
                          </a:stretch>
                        </a:blipFill>
                      </a:tcPr>
                    </a:tc>
                    <a:tc>
                      <a:txBody>
                        <a:bodyPr/>
                        <a:lstStyle/>
                        <a:p>
                          <a:endParaRPr lang="en-US"/>
                        </a:p>
                      </a:txBody>
                      <a:tcPr>
                        <a:blipFill>
                          <a:blip r:embed="rId3"/>
                          <a:stretch>
                            <a:fillRect l="-198312" t="-1493" r="-300844" b="-313433"/>
                          </a:stretch>
                        </a:blipFill>
                      </a:tcPr>
                    </a:tc>
                    <a:tc>
                      <a:txBody>
                        <a:bodyPr/>
                        <a:lstStyle/>
                        <a:p>
                          <a:endParaRPr lang="en-US"/>
                        </a:p>
                      </a:txBody>
                      <a:tcPr>
                        <a:blipFill>
                          <a:blip r:embed="rId3"/>
                          <a:stretch>
                            <a:fillRect l="-299576" t="-1493" r="-202119" b="-313433"/>
                          </a:stretch>
                        </a:blipFill>
                      </a:tcPr>
                    </a:tc>
                    <a:tc>
                      <a:txBody>
                        <a:bodyPr/>
                        <a:lstStyle/>
                        <a:p>
                          <a:endParaRPr lang="en-US"/>
                        </a:p>
                      </a:txBody>
                      <a:tcPr>
                        <a:blipFill>
                          <a:blip r:embed="rId3"/>
                          <a:stretch>
                            <a:fillRect l="-399576" t="-1493" r="-102119" b="-313433"/>
                          </a:stretch>
                        </a:blipFill>
                      </a:tcPr>
                    </a:tc>
                    <a:tc>
                      <a:txBody>
                        <a:bodyPr/>
                        <a:lstStyle/>
                        <a:p>
                          <a:endParaRPr lang="en-US"/>
                        </a:p>
                      </a:txBody>
                      <a:tcPr>
                        <a:blipFill>
                          <a:blip r:embed="rId3"/>
                          <a:stretch>
                            <a:fillRect l="-499576" t="-1493" r="-2119" b="-313433"/>
                          </a:stretch>
                        </a:blipFill>
                      </a:tcPr>
                    </a:tc>
                    <a:extLst>
                      <a:ext uri="{0D108BD9-81ED-4DB2-BD59-A6C34878D82A}">
                        <a16:rowId xmlns:a16="http://schemas.microsoft.com/office/drawing/2014/main" val="274725863"/>
                      </a:ext>
                    </a:extLst>
                  </a:tr>
                  <a:tr h="406867">
                    <a:tc>
                      <a:txBody>
                        <a:bodyPr/>
                        <a:lstStyle/>
                        <a:p>
                          <a:r>
                            <a:rPr lang="en-IN" dirty="0">
                              <a:solidFill>
                                <a:schemeClr val="tx1">
                                  <a:lumMod val="50000"/>
                                  <a:lumOff val="50000"/>
                                </a:schemeClr>
                              </a:solidFill>
                            </a:rPr>
                            <a:t>4 - 5 = -1</a:t>
                          </a:r>
                        </a:p>
                      </a:txBody>
                      <a:tcPr/>
                    </a:tc>
                    <a:tc>
                      <a:txBody>
                        <a:bodyPr/>
                        <a:lstStyle/>
                        <a:p>
                          <a:pPr algn="ctr"/>
                          <a:r>
                            <a:rPr lang="en-IN" dirty="0">
                              <a:solidFill>
                                <a:schemeClr val="tx1">
                                  <a:lumMod val="50000"/>
                                  <a:lumOff val="50000"/>
                                </a:schemeClr>
                              </a:solidFill>
                            </a:rPr>
                            <a:t>1</a:t>
                          </a:r>
                        </a:p>
                      </a:txBody>
                      <a:tcPr/>
                    </a:tc>
                    <a:tc>
                      <a:txBody>
                        <a:bodyPr/>
                        <a:lstStyle/>
                        <a:p>
                          <a:r>
                            <a:rPr lang="en-IN" dirty="0">
                              <a:solidFill>
                                <a:schemeClr val="tx1">
                                  <a:lumMod val="50000"/>
                                  <a:lumOff val="50000"/>
                                </a:schemeClr>
                              </a:solidFill>
                            </a:rPr>
                            <a:t>5 – 5 = 0 </a:t>
                          </a:r>
                        </a:p>
                      </a:txBody>
                      <a:tcPr/>
                    </a:tc>
                    <a:tc>
                      <a:txBody>
                        <a:bodyPr/>
                        <a:lstStyle/>
                        <a:p>
                          <a:pPr algn="ctr"/>
                          <a:r>
                            <a:rPr lang="en-IN" dirty="0">
                              <a:solidFill>
                                <a:schemeClr val="tx1">
                                  <a:lumMod val="50000"/>
                                  <a:lumOff val="50000"/>
                                </a:schemeClr>
                              </a:solidFill>
                            </a:rPr>
                            <a:t>0</a:t>
                          </a:r>
                        </a:p>
                      </a:txBody>
                      <a:tcPr/>
                    </a:tc>
                    <a:tc>
                      <a:txBody>
                        <a:bodyPr/>
                        <a:lstStyle/>
                        <a:p>
                          <a:r>
                            <a:rPr lang="en-IN" dirty="0">
                              <a:solidFill>
                                <a:schemeClr val="tx1">
                                  <a:lumMod val="50000"/>
                                  <a:lumOff val="50000"/>
                                </a:schemeClr>
                              </a:solidFill>
                            </a:rPr>
                            <a:t>6 – 5 = 1</a:t>
                          </a:r>
                        </a:p>
                      </a:txBody>
                      <a:tcPr/>
                    </a:tc>
                    <a:tc>
                      <a:txBody>
                        <a:bodyPr/>
                        <a:lstStyle/>
                        <a:p>
                          <a:pPr algn="ctr"/>
                          <a:r>
                            <a:rPr lang="en-IN" dirty="0">
                              <a:solidFill>
                                <a:schemeClr val="tx1">
                                  <a:lumMod val="50000"/>
                                  <a:lumOff val="50000"/>
                                </a:schemeClr>
                              </a:solidFill>
                            </a:rPr>
                            <a:t>1</a:t>
                          </a:r>
                        </a:p>
                      </a:txBody>
                      <a:tcPr/>
                    </a:tc>
                    <a:extLst>
                      <a:ext uri="{0D108BD9-81ED-4DB2-BD59-A6C34878D82A}">
                        <a16:rowId xmlns:a16="http://schemas.microsoft.com/office/drawing/2014/main" val="1834818103"/>
                      </a:ext>
                    </a:extLst>
                  </a:tr>
                  <a:tr h="406867">
                    <a:tc>
                      <a:txBody>
                        <a:bodyPr/>
                        <a:lstStyle/>
                        <a:p>
                          <a:r>
                            <a:rPr lang="en-IN" dirty="0">
                              <a:solidFill>
                                <a:schemeClr val="tx1">
                                  <a:lumMod val="50000"/>
                                  <a:lumOff val="50000"/>
                                </a:schemeClr>
                              </a:solidFill>
                            </a:rPr>
                            <a:t>4 - 5 = -1</a:t>
                          </a:r>
                        </a:p>
                      </a:txBody>
                      <a:tcPr/>
                    </a:tc>
                    <a:tc>
                      <a:txBody>
                        <a:bodyPr/>
                        <a:lstStyle/>
                        <a:p>
                          <a:pPr algn="ctr"/>
                          <a:r>
                            <a:rPr lang="en-IN" dirty="0">
                              <a:solidFill>
                                <a:schemeClr val="tx1">
                                  <a:lumMod val="50000"/>
                                  <a:lumOff val="50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lumMod val="50000"/>
                                  <a:lumOff val="50000"/>
                                </a:schemeClr>
                              </a:solidFill>
                            </a:rPr>
                            <a:t>5 – 5 = 0 </a:t>
                          </a:r>
                        </a:p>
                      </a:txBody>
                      <a:tcPr/>
                    </a:tc>
                    <a:tc>
                      <a:txBody>
                        <a:bodyPr/>
                        <a:lstStyle/>
                        <a:p>
                          <a:pPr algn="ctr"/>
                          <a:r>
                            <a:rPr lang="en-IN" dirty="0">
                              <a:solidFill>
                                <a:schemeClr val="tx1">
                                  <a:lumMod val="50000"/>
                                  <a:lumOff val="50000"/>
                                </a:schemeClr>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lumMod val="50000"/>
                                  <a:lumOff val="50000"/>
                                </a:schemeClr>
                              </a:solidFill>
                            </a:rPr>
                            <a:t>6 – 5 = 1</a:t>
                          </a:r>
                        </a:p>
                      </a:txBody>
                      <a:tcPr/>
                    </a:tc>
                    <a:tc>
                      <a:txBody>
                        <a:bodyPr/>
                        <a:lstStyle/>
                        <a:p>
                          <a:pPr algn="ctr"/>
                          <a:r>
                            <a:rPr lang="en-IN" dirty="0">
                              <a:solidFill>
                                <a:schemeClr val="tx1">
                                  <a:lumMod val="50000"/>
                                  <a:lumOff val="50000"/>
                                </a:schemeClr>
                              </a:solidFill>
                            </a:rPr>
                            <a:t>1</a:t>
                          </a:r>
                        </a:p>
                      </a:txBody>
                      <a:tcPr/>
                    </a:tc>
                    <a:extLst>
                      <a:ext uri="{0D108BD9-81ED-4DB2-BD59-A6C34878D82A}">
                        <a16:rowId xmlns:a16="http://schemas.microsoft.com/office/drawing/2014/main" val="2023203107"/>
                      </a:ext>
                    </a:extLst>
                  </a:tr>
                  <a:tr h="406867">
                    <a:tc>
                      <a:txBody>
                        <a:bodyPr/>
                        <a:lstStyle/>
                        <a:p>
                          <a:r>
                            <a:rPr lang="en-IN" dirty="0">
                              <a:solidFill>
                                <a:schemeClr val="tx1">
                                  <a:lumMod val="50000"/>
                                  <a:lumOff val="50000"/>
                                </a:schemeClr>
                              </a:solidFill>
                            </a:rPr>
                            <a:t>4 - 5 = -1</a:t>
                          </a:r>
                        </a:p>
                      </a:txBody>
                      <a:tcPr/>
                    </a:tc>
                    <a:tc>
                      <a:txBody>
                        <a:bodyPr/>
                        <a:lstStyle/>
                        <a:p>
                          <a:pPr algn="ctr"/>
                          <a:r>
                            <a:rPr lang="en-IN" dirty="0">
                              <a:solidFill>
                                <a:schemeClr val="tx1">
                                  <a:lumMod val="50000"/>
                                  <a:lumOff val="50000"/>
                                </a:schemeClr>
                              </a:solidFill>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lumMod val="50000"/>
                                  <a:lumOff val="50000"/>
                                </a:schemeClr>
                              </a:solidFill>
                            </a:rPr>
                            <a:t>5 – 5 = 0 </a:t>
                          </a:r>
                        </a:p>
                      </a:txBody>
                      <a:tcPr/>
                    </a:tc>
                    <a:tc>
                      <a:txBody>
                        <a:bodyPr/>
                        <a:lstStyle/>
                        <a:p>
                          <a:pPr algn="ctr"/>
                          <a:r>
                            <a:rPr lang="en-IN" dirty="0">
                              <a:solidFill>
                                <a:schemeClr val="tx1">
                                  <a:lumMod val="50000"/>
                                  <a:lumOff val="50000"/>
                                </a:schemeClr>
                              </a:solidFill>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lumMod val="50000"/>
                                  <a:lumOff val="50000"/>
                                </a:schemeClr>
                              </a:solidFill>
                            </a:rPr>
                            <a:t>6 – 5 = 1</a:t>
                          </a:r>
                        </a:p>
                      </a:txBody>
                      <a:tcPr/>
                    </a:tc>
                    <a:tc>
                      <a:txBody>
                        <a:bodyPr/>
                        <a:lstStyle/>
                        <a:p>
                          <a:pPr algn="ctr"/>
                          <a:r>
                            <a:rPr lang="en-IN" dirty="0">
                              <a:solidFill>
                                <a:schemeClr val="tx1">
                                  <a:lumMod val="50000"/>
                                  <a:lumOff val="50000"/>
                                </a:schemeClr>
                              </a:solidFill>
                            </a:rPr>
                            <a:t>1</a:t>
                          </a:r>
                        </a:p>
                      </a:txBody>
                      <a:tcPr/>
                    </a:tc>
                    <a:extLst>
                      <a:ext uri="{0D108BD9-81ED-4DB2-BD59-A6C34878D82A}">
                        <a16:rowId xmlns:a16="http://schemas.microsoft.com/office/drawing/2014/main" val="2675784353"/>
                      </a:ext>
                    </a:extLst>
                  </a:tr>
                </a:tbl>
              </a:graphicData>
            </a:graphic>
          </p:graphicFrame>
        </mc:Fallback>
      </mc:AlternateContent>
    </p:spTree>
    <p:extLst>
      <p:ext uri="{BB962C8B-B14F-4D97-AF65-F5344CB8AC3E}">
        <p14:creationId xmlns:p14="http://schemas.microsoft.com/office/powerpoint/2010/main" val="1590062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207864B7-4FD9-9DF3-6FA0-48C395BD8466}"/>
                  </a:ext>
                </a:extLst>
              </p:cNvPr>
              <p:cNvGraphicFramePr>
                <a:graphicFrameLocks noGrp="1"/>
              </p:cNvGraphicFramePr>
              <p:nvPr>
                <p:extLst>
                  <p:ext uri="{D42A27DB-BD31-4B8C-83A1-F6EECF244321}">
                    <p14:modId xmlns:p14="http://schemas.microsoft.com/office/powerpoint/2010/main" val="2940370518"/>
                  </p:ext>
                </p:extLst>
              </p:nvPr>
            </p:nvGraphicFramePr>
            <p:xfrm>
              <a:off x="763398" y="1140903"/>
              <a:ext cx="8119613" cy="1468683"/>
            </p:xfrm>
            <a:graphic>
              <a:graphicData uri="http://schemas.openxmlformats.org/drawingml/2006/table">
                <a:tbl>
                  <a:tblPr firstRow="1" bandRow="1">
                    <a:tableStyleId>{5C22544A-7EE6-4342-B048-85BDC9FD1C3A}</a:tableStyleId>
                  </a:tblPr>
                  <a:tblGrid>
                    <a:gridCol w="1346278">
                      <a:extLst>
                        <a:ext uri="{9D8B030D-6E8A-4147-A177-3AD203B41FA5}">
                          <a16:colId xmlns:a16="http://schemas.microsoft.com/office/drawing/2014/main" val="46187473"/>
                        </a:ext>
                      </a:extLst>
                    </a:gridCol>
                    <a:gridCol w="1354977">
                      <a:extLst>
                        <a:ext uri="{9D8B030D-6E8A-4147-A177-3AD203B41FA5}">
                          <a16:colId xmlns:a16="http://schemas.microsoft.com/office/drawing/2014/main" val="3477838808"/>
                        </a:ext>
                      </a:extLst>
                    </a:gridCol>
                    <a:gridCol w="1354357">
                      <a:extLst>
                        <a:ext uri="{9D8B030D-6E8A-4147-A177-3AD203B41FA5}">
                          <a16:colId xmlns:a16="http://schemas.microsoft.com/office/drawing/2014/main" val="4070700463"/>
                        </a:ext>
                      </a:extLst>
                    </a:gridCol>
                    <a:gridCol w="1363676">
                      <a:extLst>
                        <a:ext uri="{9D8B030D-6E8A-4147-A177-3AD203B41FA5}">
                          <a16:colId xmlns:a16="http://schemas.microsoft.com/office/drawing/2014/main" val="3209825777"/>
                        </a:ext>
                      </a:extLst>
                    </a:gridCol>
                    <a:gridCol w="1345658">
                      <a:extLst>
                        <a:ext uri="{9D8B030D-6E8A-4147-A177-3AD203B41FA5}">
                          <a16:colId xmlns:a16="http://schemas.microsoft.com/office/drawing/2014/main" val="3862951721"/>
                        </a:ext>
                      </a:extLst>
                    </a:gridCol>
                    <a:gridCol w="1354667">
                      <a:extLst>
                        <a:ext uri="{9D8B030D-6E8A-4147-A177-3AD203B41FA5}">
                          <a16:colId xmlns:a16="http://schemas.microsoft.com/office/drawing/2014/main" val="3569629032"/>
                        </a:ext>
                      </a:extLst>
                    </a:gridCol>
                  </a:tblGrid>
                  <a:tr h="362604">
                    <a:tc>
                      <a:txBody>
                        <a:bodyPr/>
                        <a:lstStyle/>
                        <a:p>
                          <a:pPr algn="ctr"/>
                          <a:r>
                            <a:rPr lang="en-IN" dirty="0"/>
                            <a:t> </a:t>
                          </a:r>
                          <a:r>
                            <a:rPr lang="en-IN" b="0" dirty="0"/>
                            <a:t>A</a:t>
                          </a:r>
                          <a:r>
                            <a:rPr lang="en-IN" dirty="0"/>
                            <a:t> - </a:t>
                          </a:r>
                          <a14:m>
                            <m:oMath xmlns:m="http://schemas.openxmlformats.org/officeDocument/2006/math">
                              <m:sSub>
                                <m:sSubPr>
                                  <m:ctrlPr>
                                    <a:rPr lang="en-IN" i="1" dirty="0" smtClean="0">
                                      <a:solidFill>
                                        <a:srgbClr val="836967"/>
                                      </a:solidFill>
                                      <a:latin typeface="Cambria Math" panose="02040503050406030204" pitchFamily="18" charset="0"/>
                                    </a:rPr>
                                  </m:ctrlPr>
                                </m:sSubPr>
                                <m:e>
                                  <m:acc>
                                    <m:accPr>
                                      <m:chr m:val="̅"/>
                                      <m:ctrlPr>
                                        <a:rPr lang="en-IN" i="1" dirty="0">
                                          <a:solidFill>
                                            <a:srgbClr val="836967"/>
                                          </a:solidFill>
                                          <a:latin typeface="Cambria Math" panose="02040503050406030204" pitchFamily="18" charset="0"/>
                                        </a:rPr>
                                      </m:ctrlPr>
                                    </m:accPr>
                                    <m:e>
                                      <m:r>
                                        <a:rPr lang="en-IN" i="1" dirty="0">
                                          <a:latin typeface="Cambria Math" panose="02040503050406030204" pitchFamily="18" charset="0"/>
                                        </a:rPr>
                                        <m:t>𝑥</m:t>
                                      </m:r>
                                    </m:e>
                                  </m:acc>
                                </m:e>
                                <m:sub>
                                  <m:r>
                                    <a:rPr lang="en-IN" i="1" dirty="0">
                                      <a:latin typeface="Cambria Math" panose="02040503050406030204" pitchFamily="18" charset="0"/>
                                    </a:rPr>
                                    <m:t>𝐴</m:t>
                                  </m:r>
                                </m:sub>
                              </m:sSub>
                            </m:oMath>
                          </a14:m>
                          <a:endParaRPr lang="en-IN" dirty="0"/>
                        </a:p>
                      </a:txBody>
                      <a:tcPr/>
                    </a:tc>
                    <a:tc>
                      <a:txBody>
                        <a:bodyPr/>
                        <a:lstStyle/>
                        <a:p>
                          <a:pPr algn="ctr"/>
                          <a14:m>
                            <m:oMathPara xmlns:m="http://schemas.openxmlformats.org/officeDocument/2006/math">
                              <m:oMathParaPr>
                                <m:jc m:val="centerGroup"/>
                              </m:oMathParaPr>
                              <m:oMath xmlns:m="http://schemas.openxmlformats.org/officeDocument/2006/math">
                                <m:sSup>
                                  <m:sSupPr>
                                    <m:ctrlPr>
                                      <a:rPr lang="en-IN" i="1" dirty="0" smtClean="0">
                                        <a:solidFill>
                                          <a:srgbClr val="836967"/>
                                        </a:solidFill>
                                        <a:latin typeface="Cambria Math" panose="02040503050406030204" pitchFamily="18" charset="0"/>
                                      </a:rPr>
                                    </m:ctrlPr>
                                  </m:sSupPr>
                                  <m:e>
                                    <m:d>
                                      <m:dPr>
                                        <m:ctrlPr>
                                          <a:rPr lang="en-IN" i="1" dirty="0">
                                            <a:solidFill>
                                              <a:srgbClr val="836967"/>
                                            </a:solidFill>
                                            <a:latin typeface="Cambria Math" panose="02040503050406030204" pitchFamily="18" charset="0"/>
                                          </a:rPr>
                                        </m:ctrlPr>
                                      </m:dPr>
                                      <m:e>
                                        <m:r>
                                          <a:rPr lang="en-IN" i="1" dirty="0">
                                            <a:latin typeface="Cambria Math" panose="02040503050406030204" pitchFamily="18" charset="0"/>
                                          </a:rPr>
                                          <m:t>𝐴</m:t>
                                        </m:r>
                                        <m:r>
                                          <a:rPr lang="en-IN" i="0" dirty="0">
                                            <a:latin typeface="Cambria Math" panose="02040503050406030204" pitchFamily="18" charset="0"/>
                                          </a:rPr>
                                          <m:t>−</m:t>
                                        </m:r>
                                        <m:sSub>
                                          <m:sSubPr>
                                            <m:ctrlPr>
                                              <a:rPr lang="en-IN" i="1" dirty="0">
                                                <a:solidFill>
                                                  <a:srgbClr val="836967"/>
                                                </a:solidFill>
                                                <a:latin typeface="Cambria Math" panose="02040503050406030204" pitchFamily="18" charset="0"/>
                                              </a:rPr>
                                            </m:ctrlPr>
                                          </m:sSubPr>
                                          <m:e>
                                            <m:acc>
                                              <m:accPr>
                                                <m:chr m:val="̅"/>
                                                <m:ctrlPr>
                                                  <a:rPr lang="en-IN" i="1" dirty="0">
                                                    <a:solidFill>
                                                      <a:srgbClr val="836967"/>
                                                    </a:solidFill>
                                                    <a:latin typeface="Cambria Math" panose="02040503050406030204" pitchFamily="18" charset="0"/>
                                                  </a:rPr>
                                                </m:ctrlPr>
                                              </m:accPr>
                                              <m:e>
                                                <m:r>
                                                  <a:rPr lang="en-IN" i="1" dirty="0">
                                                    <a:latin typeface="Cambria Math" panose="02040503050406030204" pitchFamily="18" charset="0"/>
                                                  </a:rPr>
                                                  <m:t>𝑥</m:t>
                                                </m:r>
                                              </m:e>
                                            </m:acc>
                                          </m:e>
                                          <m:sub>
                                            <m:r>
                                              <a:rPr lang="en-IN" i="1" dirty="0">
                                                <a:latin typeface="Cambria Math" panose="02040503050406030204" pitchFamily="18" charset="0"/>
                                              </a:rPr>
                                              <m:t>𝐴</m:t>
                                            </m:r>
                                          </m:sub>
                                        </m:sSub>
                                      </m:e>
                                    </m:d>
                                  </m:e>
                                  <m:sup>
                                    <m:r>
                                      <a:rPr lang="en-IN" i="0" dirty="0">
                                        <a:latin typeface="Cambria Math" panose="02040503050406030204" pitchFamily="18" charset="0"/>
                                      </a:rPr>
                                      <m:t>2</m:t>
                                    </m:r>
                                  </m:sup>
                                </m:sSup>
                              </m:oMath>
                            </m:oMathPara>
                          </a14:m>
                          <a:endParaRPr lang="en-IN" dirty="0"/>
                        </a:p>
                      </a:txBody>
                      <a:tcPr/>
                    </a:tc>
                    <a:tc>
                      <a:txBody>
                        <a:bodyPr/>
                        <a:lstStyle/>
                        <a:p>
                          <a:pPr algn="ctr"/>
                          <a:r>
                            <a:rPr lang="en-IN" b="0" dirty="0"/>
                            <a:t>B</a:t>
                          </a:r>
                          <a:r>
                            <a:rPr lang="en-IN" dirty="0"/>
                            <a:t> - </a:t>
                          </a:r>
                          <a14:m>
                            <m:oMath xmlns:m="http://schemas.openxmlformats.org/officeDocument/2006/math">
                              <m:sSub>
                                <m:sSubPr>
                                  <m:ctrlPr>
                                    <a:rPr lang="en-IN" i="1" dirty="0" smtClean="0">
                                      <a:solidFill>
                                        <a:srgbClr val="836967"/>
                                      </a:solidFill>
                                      <a:latin typeface="Cambria Math" panose="02040503050406030204" pitchFamily="18" charset="0"/>
                                    </a:rPr>
                                  </m:ctrlPr>
                                </m:sSubPr>
                                <m:e>
                                  <m:acc>
                                    <m:accPr>
                                      <m:chr m:val="̅"/>
                                      <m:ctrlPr>
                                        <a:rPr lang="en-IN" i="1" dirty="0">
                                          <a:solidFill>
                                            <a:srgbClr val="836967"/>
                                          </a:solidFill>
                                          <a:latin typeface="Cambria Math" panose="02040503050406030204" pitchFamily="18" charset="0"/>
                                        </a:rPr>
                                      </m:ctrlPr>
                                    </m:accPr>
                                    <m:e>
                                      <m:r>
                                        <a:rPr lang="en-IN" i="1" dirty="0">
                                          <a:latin typeface="Cambria Math" panose="02040503050406030204" pitchFamily="18" charset="0"/>
                                        </a:rPr>
                                        <m:t>𝑥</m:t>
                                      </m:r>
                                    </m:e>
                                  </m:acc>
                                </m:e>
                                <m:sub>
                                  <m:r>
                                    <a:rPr lang="en-IN" b="1" i="1" dirty="0" smtClean="0">
                                      <a:latin typeface="Cambria Math" panose="02040503050406030204" pitchFamily="18" charset="0"/>
                                    </a:rPr>
                                    <m:t>𝑩</m:t>
                                  </m:r>
                                </m:sub>
                              </m:sSub>
                            </m:oMath>
                          </a14:m>
                          <a:endParaRPr lang="en-IN" dirty="0"/>
                        </a:p>
                      </a:txBody>
                      <a:tcPr/>
                    </a:tc>
                    <a:tc>
                      <a:txBody>
                        <a:bodyPr/>
                        <a:lstStyle/>
                        <a:p>
                          <a:pPr algn="ctr"/>
                          <a14:m>
                            <m:oMathPara xmlns:m="http://schemas.openxmlformats.org/officeDocument/2006/math">
                              <m:oMathParaPr>
                                <m:jc m:val="centerGroup"/>
                              </m:oMathParaPr>
                              <m:oMath xmlns:m="http://schemas.openxmlformats.org/officeDocument/2006/math">
                                <m:sSup>
                                  <m:sSupPr>
                                    <m:ctrlPr>
                                      <a:rPr lang="en-IN" i="1" dirty="0" smtClean="0">
                                        <a:solidFill>
                                          <a:srgbClr val="836967"/>
                                        </a:solidFill>
                                        <a:latin typeface="Cambria Math" panose="02040503050406030204" pitchFamily="18" charset="0"/>
                                      </a:rPr>
                                    </m:ctrlPr>
                                  </m:sSupPr>
                                  <m:e>
                                    <m:d>
                                      <m:dPr>
                                        <m:ctrlPr>
                                          <a:rPr lang="en-IN" i="1" dirty="0">
                                            <a:solidFill>
                                              <a:srgbClr val="836967"/>
                                            </a:solidFill>
                                            <a:latin typeface="Cambria Math" panose="02040503050406030204" pitchFamily="18" charset="0"/>
                                          </a:rPr>
                                        </m:ctrlPr>
                                      </m:dPr>
                                      <m:e>
                                        <m:r>
                                          <a:rPr lang="en-IN" i="1" dirty="0">
                                            <a:latin typeface="Cambria Math" panose="02040503050406030204" pitchFamily="18" charset="0"/>
                                          </a:rPr>
                                          <m:t>𝐵</m:t>
                                        </m:r>
                                        <m:r>
                                          <a:rPr lang="en-IN" i="0" dirty="0">
                                            <a:latin typeface="Cambria Math" panose="02040503050406030204" pitchFamily="18" charset="0"/>
                                          </a:rPr>
                                          <m:t>−</m:t>
                                        </m:r>
                                        <m:sSub>
                                          <m:sSubPr>
                                            <m:ctrlPr>
                                              <a:rPr lang="en-IN" i="1" dirty="0">
                                                <a:solidFill>
                                                  <a:srgbClr val="836967"/>
                                                </a:solidFill>
                                                <a:latin typeface="Cambria Math" panose="02040503050406030204" pitchFamily="18" charset="0"/>
                                              </a:rPr>
                                            </m:ctrlPr>
                                          </m:sSubPr>
                                          <m:e>
                                            <m:acc>
                                              <m:accPr>
                                                <m:chr m:val="̅"/>
                                                <m:ctrlPr>
                                                  <a:rPr lang="en-IN" i="1" dirty="0">
                                                    <a:solidFill>
                                                      <a:srgbClr val="836967"/>
                                                    </a:solidFill>
                                                    <a:latin typeface="Cambria Math" panose="02040503050406030204" pitchFamily="18" charset="0"/>
                                                  </a:rPr>
                                                </m:ctrlPr>
                                              </m:accPr>
                                              <m:e>
                                                <m:r>
                                                  <a:rPr lang="en-IN" i="1" dirty="0">
                                                    <a:latin typeface="Cambria Math" panose="02040503050406030204" pitchFamily="18" charset="0"/>
                                                  </a:rPr>
                                                  <m:t>𝑥</m:t>
                                                </m:r>
                                              </m:e>
                                            </m:acc>
                                          </m:e>
                                          <m:sub>
                                            <m:r>
                                              <a:rPr lang="en-IN" i="1" dirty="0">
                                                <a:latin typeface="Cambria Math" panose="02040503050406030204" pitchFamily="18" charset="0"/>
                                              </a:rPr>
                                              <m:t>𝐵</m:t>
                                            </m:r>
                                          </m:sub>
                                        </m:sSub>
                                      </m:e>
                                    </m:d>
                                  </m:e>
                                  <m:sup>
                                    <m:r>
                                      <a:rPr lang="en-IN" i="0" dirty="0">
                                        <a:latin typeface="Cambria Math" panose="02040503050406030204" pitchFamily="18" charset="0"/>
                                      </a:rPr>
                                      <m:t>2</m:t>
                                    </m:r>
                                  </m:sup>
                                </m:sSup>
                              </m:oMath>
                            </m:oMathPara>
                          </a14:m>
                          <a:endParaRPr lang="en-IN" dirty="0"/>
                        </a:p>
                      </a:txBody>
                      <a:tcPr/>
                    </a:tc>
                    <a:tc>
                      <a:txBody>
                        <a:bodyPr/>
                        <a:lstStyle/>
                        <a:p>
                          <a:pPr algn="ctr"/>
                          <a:r>
                            <a:rPr lang="en-IN" b="0" dirty="0"/>
                            <a:t>C</a:t>
                          </a:r>
                          <a:r>
                            <a:rPr lang="en-IN" dirty="0"/>
                            <a:t> - </a:t>
                          </a:r>
                          <a14:m>
                            <m:oMath xmlns:m="http://schemas.openxmlformats.org/officeDocument/2006/math">
                              <m:sSub>
                                <m:sSubPr>
                                  <m:ctrlPr>
                                    <a:rPr lang="en-IN" i="1" dirty="0" smtClean="0">
                                      <a:solidFill>
                                        <a:srgbClr val="836967"/>
                                      </a:solidFill>
                                      <a:latin typeface="Cambria Math" panose="02040503050406030204" pitchFamily="18" charset="0"/>
                                    </a:rPr>
                                  </m:ctrlPr>
                                </m:sSubPr>
                                <m:e>
                                  <m:acc>
                                    <m:accPr>
                                      <m:chr m:val="̅"/>
                                      <m:ctrlPr>
                                        <a:rPr lang="en-IN" i="1" dirty="0">
                                          <a:solidFill>
                                            <a:srgbClr val="836967"/>
                                          </a:solidFill>
                                          <a:latin typeface="Cambria Math" panose="02040503050406030204" pitchFamily="18" charset="0"/>
                                        </a:rPr>
                                      </m:ctrlPr>
                                    </m:accPr>
                                    <m:e>
                                      <m:r>
                                        <a:rPr lang="en-IN" i="1" dirty="0">
                                          <a:latin typeface="Cambria Math" panose="02040503050406030204" pitchFamily="18" charset="0"/>
                                        </a:rPr>
                                        <m:t>𝑥</m:t>
                                      </m:r>
                                    </m:e>
                                  </m:acc>
                                </m:e>
                                <m:sub>
                                  <m:r>
                                    <a:rPr lang="en-IN" b="1" i="1" dirty="0" smtClean="0">
                                      <a:latin typeface="Cambria Math" panose="02040503050406030204" pitchFamily="18" charset="0"/>
                                    </a:rPr>
                                    <m:t>𝑪</m:t>
                                  </m:r>
                                </m:sub>
                              </m:sSub>
                            </m:oMath>
                          </a14:m>
                          <a:endParaRPr lang="en-IN" dirty="0"/>
                        </a:p>
                      </a:txBody>
                      <a:tcPr/>
                    </a:tc>
                    <a:tc>
                      <a:txBody>
                        <a:bodyPr/>
                        <a:lstStyle/>
                        <a:p>
                          <a:pPr algn="ctr"/>
                          <a14:m>
                            <m:oMathPara xmlns:m="http://schemas.openxmlformats.org/officeDocument/2006/math">
                              <m:oMathParaPr>
                                <m:jc m:val="centerGroup"/>
                              </m:oMathParaPr>
                              <m:oMath xmlns:m="http://schemas.openxmlformats.org/officeDocument/2006/math">
                                <m:sSup>
                                  <m:sSupPr>
                                    <m:ctrlPr>
                                      <a:rPr lang="en-IN" i="1" dirty="0" smtClean="0">
                                        <a:solidFill>
                                          <a:srgbClr val="836967"/>
                                        </a:solidFill>
                                        <a:latin typeface="Cambria Math" panose="02040503050406030204" pitchFamily="18" charset="0"/>
                                      </a:rPr>
                                    </m:ctrlPr>
                                  </m:sSupPr>
                                  <m:e>
                                    <m:d>
                                      <m:dPr>
                                        <m:ctrlPr>
                                          <a:rPr lang="en-IN" i="1" dirty="0">
                                            <a:solidFill>
                                              <a:srgbClr val="836967"/>
                                            </a:solidFill>
                                            <a:latin typeface="Cambria Math" panose="02040503050406030204" pitchFamily="18" charset="0"/>
                                          </a:rPr>
                                        </m:ctrlPr>
                                      </m:dPr>
                                      <m:e>
                                        <m:r>
                                          <a:rPr lang="en-IN" i="1" dirty="0">
                                            <a:latin typeface="Cambria Math" panose="02040503050406030204" pitchFamily="18" charset="0"/>
                                          </a:rPr>
                                          <m:t>𝐶</m:t>
                                        </m:r>
                                        <m:r>
                                          <a:rPr lang="en-IN" i="0" dirty="0">
                                            <a:latin typeface="Cambria Math" panose="02040503050406030204" pitchFamily="18" charset="0"/>
                                          </a:rPr>
                                          <m:t>−</m:t>
                                        </m:r>
                                        <m:sSub>
                                          <m:sSubPr>
                                            <m:ctrlPr>
                                              <a:rPr lang="en-IN" i="1" dirty="0">
                                                <a:solidFill>
                                                  <a:srgbClr val="836967"/>
                                                </a:solidFill>
                                                <a:latin typeface="Cambria Math" panose="02040503050406030204" pitchFamily="18" charset="0"/>
                                              </a:rPr>
                                            </m:ctrlPr>
                                          </m:sSubPr>
                                          <m:e>
                                            <m:acc>
                                              <m:accPr>
                                                <m:chr m:val="̅"/>
                                                <m:ctrlPr>
                                                  <a:rPr lang="en-IN" i="1" dirty="0">
                                                    <a:solidFill>
                                                      <a:srgbClr val="836967"/>
                                                    </a:solidFill>
                                                    <a:latin typeface="Cambria Math" panose="02040503050406030204" pitchFamily="18" charset="0"/>
                                                  </a:rPr>
                                                </m:ctrlPr>
                                              </m:accPr>
                                              <m:e>
                                                <m:r>
                                                  <a:rPr lang="en-IN" i="1" dirty="0">
                                                    <a:latin typeface="Cambria Math" panose="02040503050406030204" pitchFamily="18" charset="0"/>
                                                  </a:rPr>
                                                  <m:t>𝑥</m:t>
                                                </m:r>
                                              </m:e>
                                            </m:acc>
                                          </m:e>
                                          <m:sub>
                                            <m:r>
                                              <a:rPr lang="en-IN" i="1" dirty="0">
                                                <a:latin typeface="Cambria Math" panose="02040503050406030204" pitchFamily="18" charset="0"/>
                                              </a:rPr>
                                              <m:t>𝐶</m:t>
                                            </m:r>
                                          </m:sub>
                                        </m:sSub>
                                      </m:e>
                                    </m:d>
                                  </m:e>
                                  <m:sup>
                                    <m:r>
                                      <a:rPr lang="en-IN" i="0" dirty="0">
                                        <a:latin typeface="Cambria Math" panose="02040503050406030204" pitchFamily="18" charset="0"/>
                                      </a:rPr>
                                      <m:t>2</m:t>
                                    </m:r>
                                  </m:sup>
                                </m:sSup>
                              </m:oMath>
                            </m:oMathPara>
                          </a14:m>
                          <a:endParaRPr lang="en-IN" dirty="0"/>
                        </a:p>
                      </a:txBody>
                      <a:tcPr/>
                    </a:tc>
                    <a:extLst>
                      <a:ext uri="{0D108BD9-81ED-4DB2-BD59-A6C34878D82A}">
                        <a16:rowId xmlns:a16="http://schemas.microsoft.com/office/drawing/2014/main" val="3807884170"/>
                      </a:ext>
                    </a:extLst>
                  </a:tr>
                  <a:tr h="367641">
                    <a:tc>
                      <a:txBody>
                        <a:bodyPr/>
                        <a:lstStyle/>
                        <a:p>
                          <a:pPr algn="ctr"/>
                          <a:r>
                            <a:rPr lang="en-IN" dirty="0"/>
                            <a:t>2 – 4 = -2</a:t>
                          </a:r>
                        </a:p>
                      </a:txBody>
                      <a:tcPr/>
                    </a:tc>
                    <a:tc>
                      <a:txBody>
                        <a:bodyPr/>
                        <a:lstStyle/>
                        <a:p>
                          <a:pPr algn="ctr"/>
                          <a:r>
                            <a:rPr lang="en-IN" dirty="0"/>
                            <a:t>4</a:t>
                          </a:r>
                        </a:p>
                      </a:txBody>
                      <a:tcPr/>
                    </a:tc>
                    <a:tc>
                      <a:txBody>
                        <a:bodyPr/>
                        <a:lstStyle/>
                        <a:p>
                          <a:pPr algn="ctr"/>
                          <a:r>
                            <a:rPr lang="en-IN" dirty="0"/>
                            <a:t>3 – 5 = -2</a:t>
                          </a:r>
                        </a:p>
                      </a:txBody>
                      <a:tcPr/>
                    </a:tc>
                    <a:tc>
                      <a:txBody>
                        <a:bodyPr/>
                        <a:lstStyle/>
                        <a:p>
                          <a:pPr algn="ctr"/>
                          <a:r>
                            <a:rPr lang="en-IN" dirty="0"/>
                            <a:t>4</a:t>
                          </a:r>
                        </a:p>
                      </a:txBody>
                      <a:tcPr/>
                    </a:tc>
                    <a:tc>
                      <a:txBody>
                        <a:bodyPr/>
                        <a:lstStyle/>
                        <a:p>
                          <a:pPr algn="ctr"/>
                          <a:r>
                            <a:rPr lang="en-IN" dirty="0"/>
                            <a:t>4 – 6 = -2</a:t>
                          </a:r>
                        </a:p>
                      </a:txBody>
                      <a:tcPr/>
                    </a:tc>
                    <a:tc>
                      <a:txBody>
                        <a:bodyPr/>
                        <a:lstStyle/>
                        <a:p>
                          <a:pPr algn="ctr"/>
                          <a:r>
                            <a:rPr lang="en-IN" dirty="0"/>
                            <a:t>4</a:t>
                          </a:r>
                        </a:p>
                      </a:txBody>
                      <a:tcPr/>
                    </a:tc>
                    <a:extLst>
                      <a:ext uri="{0D108BD9-81ED-4DB2-BD59-A6C34878D82A}">
                        <a16:rowId xmlns:a16="http://schemas.microsoft.com/office/drawing/2014/main" val="3976738424"/>
                      </a:ext>
                    </a:extLst>
                  </a:tr>
                  <a:tr h="367641">
                    <a:tc>
                      <a:txBody>
                        <a:bodyPr/>
                        <a:lstStyle/>
                        <a:p>
                          <a:pPr algn="ctr"/>
                          <a:r>
                            <a:rPr lang="en-IN" dirty="0"/>
                            <a:t>4 – 4 = 0</a:t>
                          </a:r>
                        </a:p>
                      </a:txBody>
                      <a:tcPr/>
                    </a:tc>
                    <a:tc>
                      <a:txBody>
                        <a:bodyPr/>
                        <a:lstStyle/>
                        <a:p>
                          <a:pPr algn="ctr"/>
                          <a:r>
                            <a:rPr lang="en-IN" dirty="0"/>
                            <a:t>0</a:t>
                          </a:r>
                        </a:p>
                      </a:txBody>
                      <a:tcPr/>
                    </a:tc>
                    <a:tc>
                      <a:txBody>
                        <a:bodyPr/>
                        <a:lstStyle/>
                        <a:p>
                          <a:pPr algn="ctr"/>
                          <a:r>
                            <a:rPr lang="en-IN" dirty="0"/>
                            <a:t>5 – 5 = 0</a:t>
                          </a:r>
                        </a:p>
                      </a:txBody>
                      <a:tcPr/>
                    </a:tc>
                    <a:tc>
                      <a:txBody>
                        <a:bodyPr/>
                        <a:lstStyle/>
                        <a:p>
                          <a:pPr algn="ctr"/>
                          <a:r>
                            <a:rPr lang="en-IN" dirty="0"/>
                            <a:t>0</a:t>
                          </a:r>
                        </a:p>
                      </a:txBody>
                      <a:tcPr/>
                    </a:tc>
                    <a:tc>
                      <a:txBody>
                        <a:bodyPr/>
                        <a:lstStyle/>
                        <a:p>
                          <a:pPr algn="ctr"/>
                          <a:r>
                            <a:rPr lang="en-IN" dirty="0"/>
                            <a:t>6 – 6 = 0</a:t>
                          </a:r>
                        </a:p>
                      </a:txBody>
                      <a:tcPr/>
                    </a:tc>
                    <a:tc>
                      <a:txBody>
                        <a:bodyPr/>
                        <a:lstStyle/>
                        <a:p>
                          <a:pPr algn="ctr"/>
                          <a:r>
                            <a:rPr lang="en-IN" dirty="0"/>
                            <a:t>0</a:t>
                          </a:r>
                        </a:p>
                      </a:txBody>
                      <a:tcPr/>
                    </a:tc>
                    <a:extLst>
                      <a:ext uri="{0D108BD9-81ED-4DB2-BD59-A6C34878D82A}">
                        <a16:rowId xmlns:a16="http://schemas.microsoft.com/office/drawing/2014/main" val="2519411179"/>
                      </a:ext>
                    </a:extLst>
                  </a:tr>
                  <a:tr h="367641">
                    <a:tc>
                      <a:txBody>
                        <a:bodyPr/>
                        <a:lstStyle/>
                        <a:p>
                          <a:pPr algn="ctr"/>
                          <a:r>
                            <a:rPr lang="en-IN" dirty="0"/>
                            <a:t>6 – 4 = 2</a:t>
                          </a:r>
                        </a:p>
                      </a:txBody>
                      <a:tcPr/>
                    </a:tc>
                    <a:tc>
                      <a:txBody>
                        <a:bodyPr/>
                        <a:lstStyle/>
                        <a:p>
                          <a:pPr algn="ctr"/>
                          <a:r>
                            <a:rPr lang="en-IN" dirty="0"/>
                            <a:t>4</a:t>
                          </a:r>
                        </a:p>
                      </a:txBody>
                      <a:tcPr/>
                    </a:tc>
                    <a:tc>
                      <a:txBody>
                        <a:bodyPr/>
                        <a:lstStyle/>
                        <a:p>
                          <a:pPr algn="ctr"/>
                          <a:r>
                            <a:rPr lang="en-IN" dirty="0"/>
                            <a:t>7 – 5 = 2</a:t>
                          </a:r>
                        </a:p>
                      </a:txBody>
                      <a:tcPr/>
                    </a:tc>
                    <a:tc>
                      <a:txBody>
                        <a:bodyPr/>
                        <a:lstStyle/>
                        <a:p>
                          <a:pPr algn="ctr"/>
                          <a:r>
                            <a:rPr lang="en-IN" dirty="0"/>
                            <a:t>4</a:t>
                          </a:r>
                        </a:p>
                      </a:txBody>
                      <a:tcPr/>
                    </a:tc>
                    <a:tc>
                      <a:txBody>
                        <a:bodyPr/>
                        <a:lstStyle/>
                        <a:p>
                          <a:pPr algn="ctr"/>
                          <a:r>
                            <a:rPr lang="en-IN" dirty="0"/>
                            <a:t>8 – 6 = 2</a:t>
                          </a:r>
                        </a:p>
                      </a:txBody>
                      <a:tcPr/>
                    </a:tc>
                    <a:tc>
                      <a:txBody>
                        <a:bodyPr/>
                        <a:lstStyle/>
                        <a:p>
                          <a:pPr algn="ctr"/>
                          <a:r>
                            <a:rPr lang="en-IN" dirty="0"/>
                            <a:t>4</a:t>
                          </a:r>
                        </a:p>
                      </a:txBody>
                      <a:tcPr/>
                    </a:tc>
                    <a:extLst>
                      <a:ext uri="{0D108BD9-81ED-4DB2-BD59-A6C34878D82A}">
                        <a16:rowId xmlns:a16="http://schemas.microsoft.com/office/drawing/2014/main" val="648662341"/>
                      </a:ext>
                    </a:extLst>
                  </a:tr>
                </a:tbl>
              </a:graphicData>
            </a:graphic>
          </p:graphicFrame>
        </mc:Choice>
        <mc:Fallback xmlns="">
          <p:graphicFrame>
            <p:nvGraphicFramePr>
              <p:cNvPr id="4" name="Table 3">
                <a:extLst>
                  <a:ext uri="{FF2B5EF4-FFF2-40B4-BE49-F238E27FC236}">
                    <a16:creationId xmlns:a16="http://schemas.microsoft.com/office/drawing/2014/main" id="{207864B7-4FD9-9DF3-6FA0-48C395BD8466}"/>
                  </a:ext>
                </a:extLst>
              </p:cNvPr>
              <p:cNvGraphicFramePr>
                <a:graphicFrameLocks noGrp="1"/>
              </p:cNvGraphicFramePr>
              <p:nvPr>
                <p:extLst>
                  <p:ext uri="{D42A27DB-BD31-4B8C-83A1-F6EECF244321}">
                    <p14:modId xmlns:p14="http://schemas.microsoft.com/office/powerpoint/2010/main" val="2940370518"/>
                  </p:ext>
                </p:extLst>
              </p:nvPr>
            </p:nvGraphicFramePr>
            <p:xfrm>
              <a:off x="763398" y="1140903"/>
              <a:ext cx="8119613" cy="1468683"/>
            </p:xfrm>
            <a:graphic>
              <a:graphicData uri="http://schemas.openxmlformats.org/drawingml/2006/table">
                <a:tbl>
                  <a:tblPr firstRow="1" bandRow="1">
                    <a:tableStyleId>{5C22544A-7EE6-4342-B048-85BDC9FD1C3A}</a:tableStyleId>
                  </a:tblPr>
                  <a:tblGrid>
                    <a:gridCol w="1346278">
                      <a:extLst>
                        <a:ext uri="{9D8B030D-6E8A-4147-A177-3AD203B41FA5}">
                          <a16:colId xmlns:a16="http://schemas.microsoft.com/office/drawing/2014/main" val="46187473"/>
                        </a:ext>
                      </a:extLst>
                    </a:gridCol>
                    <a:gridCol w="1354977">
                      <a:extLst>
                        <a:ext uri="{9D8B030D-6E8A-4147-A177-3AD203B41FA5}">
                          <a16:colId xmlns:a16="http://schemas.microsoft.com/office/drawing/2014/main" val="3477838808"/>
                        </a:ext>
                      </a:extLst>
                    </a:gridCol>
                    <a:gridCol w="1354357">
                      <a:extLst>
                        <a:ext uri="{9D8B030D-6E8A-4147-A177-3AD203B41FA5}">
                          <a16:colId xmlns:a16="http://schemas.microsoft.com/office/drawing/2014/main" val="4070700463"/>
                        </a:ext>
                      </a:extLst>
                    </a:gridCol>
                    <a:gridCol w="1363676">
                      <a:extLst>
                        <a:ext uri="{9D8B030D-6E8A-4147-A177-3AD203B41FA5}">
                          <a16:colId xmlns:a16="http://schemas.microsoft.com/office/drawing/2014/main" val="3209825777"/>
                        </a:ext>
                      </a:extLst>
                    </a:gridCol>
                    <a:gridCol w="1345658">
                      <a:extLst>
                        <a:ext uri="{9D8B030D-6E8A-4147-A177-3AD203B41FA5}">
                          <a16:colId xmlns:a16="http://schemas.microsoft.com/office/drawing/2014/main" val="3862951721"/>
                        </a:ext>
                      </a:extLst>
                    </a:gridCol>
                    <a:gridCol w="1354667">
                      <a:extLst>
                        <a:ext uri="{9D8B030D-6E8A-4147-A177-3AD203B41FA5}">
                          <a16:colId xmlns:a16="http://schemas.microsoft.com/office/drawing/2014/main" val="3569629032"/>
                        </a:ext>
                      </a:extLst>
                    </a:gridCol>
                  </a:tblGrid>
                  <a:tr h="365760">
                    <a:tc>
                      <a:txBody>
                        <a:bodyPr/>
                        <a:lstStyle/>
                        <a:p>
                          <a:endParaRPr lang="en-US"/>
                        </a:p>
                      </a:txBody>
                      <a:tcPr>
                        <a:blipFill>
                          <a:blip r:embed="rId2"/>
                          <a:stretch>
                            <a:fillRect l="-452" t="-10000" r="-504977" b="-328333"/>
                          </a:stretch>
                        </a:blipFill>
                      </a:tcPr>
                    </a:tc>
                    <a:tc>
                      <a:txBody>
                        <a:bodyPr/>
                        <a:lstStyle/>
                        <a:p>
                          <a:endParaRPr lang="en-US"/>
                        </a:p>
                      </a:txBody>
                      <a:tcPr>
                        <a:blipFill>
                          <a:blip r:embed="rId2"/>
                          <a:stretch>
                            <a:fillRect l="-100000" t="-10000" r="-402703" b="-328333"/>
                          </a:stretch>
                        </a:blipFill>
                      </a:tcPr>
                    </a:tc>
                    <a:tc>
                      <a:txBody>
                        <a:bodyPr/>
                        <a:lstStyle/>
                        <a:p>
                          <a:endParaRPr lang="en-US"/>
                        </a:p>
                      </a:txBody>
                      <a:tcPr>
                        <a:blipFill>
                          <a:blip r:embed="rId2"/>
                          <a:stretch>
                            <a:fillRect l="-199103" t="-10000" r="-300897" b="-328333"/>
                          </a:stretch>
                        </a:blipFill>
                      </a:tcPr>
                    </a:tc>
                    <a:tc>
                      <a:txBody>
                        <a:bodyPr/>
                        <a:lstStyle/>
                        <a:p>
                          <a:endParaRPr lang="en-US"/>
                        </a:p>
                      </a:txBody>
                      <a:tcPr>
                        <a:blipFill>
                          <a:blip r:embed="rId2"/>
                          <a:stretch>
                            <a:fillRect l="-297768" t="-10000" r="-199554" b="-328333"/>
                          </a:stretch>
                        </a:blipFill>
                      </a:tcPr>
                    </a:tc>
                    <a:tc>
                      <a:txBody>
                        <a:bodyPr/>
                        <a:lstStyle/>
                        <a:p>
                          <a:endParaRPr lang="en-US"/>
                        </a:p>
                      </a:txBody>
                      <a:tcPr>
                        <a:blipFill>
                          <a:blip r:embed="rId2"/>
                          <a:stretch>
                            <a:fillRect l="-403167" t="-10000" r="-102262" b="-328333"/>
                          </a:stretch>
                        </a:blipFill>
                      </a:tcPr>
                    </a:tc>
                    <a:tc>
                      <a:txBody>
                        <a:bodyPr/>
                        <a:lstStyle/>
                        <a:p>
                          <a:endParaRPr lang="en-US"/>
                        </a:p>
                      </a:txBody>
                      <a:tcPr>
                        <a:blipFill>
                          <a:blip r:embed="rId2"/>
                          <a:stretch>
                            <a:fillRect l="-500901" t="-10000" r="-1802" b="-328333"/>
                          </a:stretch>
                        </a:blipFill>
                      </a:tcPr>
                    </a:tc>
                    <a:extLst>
                      <a:ext uri="{0D108BD9-81ED-4DB2-BD59-A6C34878D82A}">
                        <a16:rowId xmlns:a16="http://schemas.microsoft.com/office/drawing/2014/main" val="3807884170"/>
                      </a:ext>
                    </a:extLst>
                  </a:tr>
                  <a:tr h="367641">
                    <a:tc>
                      <a:txBody>
                        <a:bodyPr/>
                        <a:lstStyle/>
                        <a:p>
                          <a:pPr algn="ctr"/>
                          <a:r>
                            <a:rPr lang="en-IN" dirty="0"/>
                            <a:t>2 – 4 = -2</a:t>
                          </a:r>
                        </a:p>
                      </a:txBody>
                      <a:tcPr/>
                    </a:tc>
                    <a:tc>
                      <a:txBody>
                        <a:bodyPr/>
                        <a:lstStyle/>
                        <a:p>
                          <a:pPr algn="ctr"/>
                          <a:r>
                            <a:rPr lang="en-IN" dirty="0"/>
                            <a:t>4</a:t>
                          </a:r>
                        </a:p>
                      </a:txBody>
                      <a:tcPr/>
                    </a:tc>
                    <a:tc>
                      <a:txBody>
                        <a:bodyPr/>
                        <a:lstStyle/>
                        <a:p>
                          <a:pPr algn="ctr"/>
                          <a:r>
                            <a:rPr lang="en-IN" dirty="0"/>
                            <a:t>3 – 5 = -2</a:t>
                          </a:r>
                        </a:p>
                      </a:txBody>
                      <a:tcPr/>
                    </a:tc>
                    <a:tc>
                      <a:txBody>
                        <a:bodyPr/>
                        <a:lstStyle/>
                        <a:p>
                          <a:pPr algn="ctr"/>
                          <a:r>
                            <a:rPr lang="en-IN" dirty="0"/>
                            <a:t>4</a:t>
                          </a:r>
                        </a:p>
                      </a:txBody>
                      <a:tcPr/>
                    </a:tc>
                    <a:tc>
                      <a:txBody>
                        <a:bodyPr/>
                        <a:lstStyle/>
                        <a:p>
                          <a:pPr algn="ctr"/>
                          <a:r>
                            <a:rPr lang="en-IN" dirty="0"/>
                            <a:t>4 – 6 = -2</a:t>
                          </a:r>
                        </a:p>
                      </a:txBody>
                      <a:tcPr/>
                    </a:tc>
                    <a:tc>
                      <a:txBody>
                        <a:bodyPr/>
                        <a:lstStyle/>
                        <a:p>
                          <a:pPr algn="ctr"/>
                          <a:r>
                            <a:rPr lang="en-IN" dirty="0"/>
                            <a:t>4</a:t>
                          </a:r>
                        </a:p>
                      </a:txBody>
                      <a:tcPr/>
                    </a:tc>
                    <a:extLst>
                      <a:ext uri="{0D108BD9-81ED-4DB2-BD59-A6C34878D82A}">
                        <a16:rowId xmlns:a16="http://schemas.microsoft.com/office/drawing/2014/main" val="3976738424"/>
                      </a:ext>
                    </a:extLst>
                  </a:tr>
                  <a:tr h="367641">
                    <a:tc>
                      <a:txBody>
                        <a:bodyPr/>
                        <a:lstStyle/>
                        <a:p>
                          <a:pPr algn="ctr"/>
                          <a:r>
                            <a:rPr lang="en-IN" dirty="0"/>
                            <a:t>4 – 4 = 0</a:t>
                          </a:r>
                        </a:p>
                      </a:txBody>
                      <a:tcPr/>
                    </a:tc>
                    <a:tc>
                      <a:txBody>
                        <a:bodyPr/>
                        <a:lstStyle/>
                        <a:p>
                          <a:pPr algn="ctr"/>
                          <a:r>
                            <a:rPr lang="en-IN" dirty="0"/>
                            <a:t>0</a:t>
                          </a:r>
                        </a:p>
                      </a:txBody>
                      <a:tcPr/>
                    </a:tc>
                    <a:tc>
                      <a:txBody>
                        <a:bodyPr/>
                        <a:lstStyle/>
                        <a:p>
                          <a:pPr algn="ctr"/>
                          <a:r>
                            <a:rPr lang="en-IN" dirty="0"/>
                            <a:t>5 – 5 = 0</a:t>
                          </a:r>
                        </a:p>
                      </a:txBody>
                      <a:tcPr/>
                    </a:tc>
                    <a:tc>
                      <a:txBody>
                        <a:bodyPr/>
                        <a:lstStyle/>
                        <a:p>
                          <a:pPr algn="ctr"/>
                          <a:r>
                            <a:rPr lang="en-IN" dirty="0"/>
                            <a:t>0</a:t>
                          </a:r>
                        </a:p>
                      </a:txBody>
                      <a:tcPr/>
                    </a:tc>
                    <a:tc>
                      <a:txBody>
                        <a:bodyPr/>
                        <a:lstStyle/>
                        <a:p>
                          <a:pPr algn="ctr"/>
                          <a:r>
                            <a:rPr lang="en-IN" dirty="0"/>
                            <a:t>6 – 6 = 0</a:t>
                          </a:r>
                        </a:p>
                      </a:txBody>
                      <a:tcPr/>
                    </a:tc>
                    <a:tc>
                      <a:txBody>
                        <a:bodyPr/>
                        <a:lstStyle/>
                        <a:p>
                          <a:pPr algn="ctr"/>
                          <a:r>
                            <a:rPr lang="en-IN" dirty="0"/>
                            <a:t>0</a:t>
                          </a:r>
                        </a:p>
                      </a:txBody>
                      <a:tcPr/>
                    </a:tc>
                    <a:extLst>
                      <a:ext uri="{0D108BD9-81ED-4DB2-BD59-A6C34878D82A}">
                        <a16:rowId xmlns:a16="http://schemas.microsoft.com/office/drawing/2014/main" val="2519411179"/>
                      </a:ext>
                    </a:extLst>
                  </a:tr>
                  <a:tr h="367641">
                    <a:tc>
                      <a:txBody>
                        <a:bodyPr/>
                        <a:lstStyle/>
                        <a:p>
                          <a:pPr algn="ctr"/>
                          <a:r>
                            <a:rPr lang="en-IN" dirty="0"/>
                            <a:t>6 – 4 = 2</a:t>
                          </a:r>
                        </a:p>
                      </a:txBody>
                      <a:tcPr/>
                    </a:tc>
                    <a:tc>
                      <a:txBody>
                        <a:bodyPr/>
                        <a:lstStyle/>
                        <a:p>
                          <a:pPr algn="ctr"/>
                          <a:r>
                            <a:rPr lang="en-IN" dirty="0"/>
                            <a:t>4</a:t>
                          </a:r>
                        </a:p>
                      </a:txBody>
                      <a:tcPr/>
                    </a:tc>
                    <a:tc>
                      <a:txBody>
                        <a:bodyPr/>
                        <a:lstStyle/>
                        <a:p>
                          <a:pPr algn="ctr"/>
                          <a:r>
                            <a:rPr lang="en-IN" dirty="0"/>
                            <a:t>7 – 5 = 2</a:t>
                          </a:r>
                        </a:p>
                      </a:txBody>
                      <a:tcPr/>
                    </a:tc>
                    <a:tc>
                      <a:txBody>
                        <a:bodyPr/>
                        <a:lstStyle/>
                        <a:p>
                          <a:pPr algn="ctr"/>
                          <a:r>
                            <a:rPr lang="en-IN" dirty="0"/>
                            <a:t>4</a:t>
                          </a:r>
                        </a:p>
                      </a:txBody>
                      <a:tcPr/>
                    </a:tc>
                    <a:tc>
                      <a:txBody>
                        <a:bodyPr/>
                        <a:lstStyle/>
                        <a:p>
                          <a:pPr algn="ctr"/>
                          <a:r>
                            <a:rPr lang="en-IN" dirty="0"/>
                            <a:t>8 – 6 = 2</a:t>
                          </a:r>
                        </a:p>
                      </a:txBody>
                      <a:tcPr/>
                    </a:tc>
                    <a:tc>
                      <a:txBody>
                        <a:bodyPr/>
                        <a:lstStyle/>
                        <a:p>
                          <a:pPr algn="ctr"/>
                          <a:r>
                            <a:rPr lang="en-IN" dirty="0"/>
                            <a:t>4</a:t>
                          </a:r>
                        </a:p>
                      </a:txBody>
                      <a:tcPr/>
                    </a:tc>
                    <a:extLst>
                      <a:ext uri="{0D108BD9-81ED-4DB2-BD59-A6C34878D82A}">
                        <a16:rowId xmlns:a16="http://schemas.microsoft.com/office/drawing/2014/main" val="648662341"/>
                      </a:ext>
                    </a:extLst>
                  </a:tr>
                </a:tbl>
              </a:graphicData>
            </a:graphic>
          </p:graphicFrame>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984953D-3B7C-266F-37CF-93E7754A07C1}"/>
                  </a:ext>
                </a:extLst>
              </p:cNvPr>
              <p:cNvSpPr txBox="1"/>
              <p:nvPr/>
            </p:nvSpPr>
            <p:spPr>
              <a:xfrm>
                <a:off x="396380" y="326792"/>
                <a:ext cx="9947245" cy="4023730"/>
              </a:xfrm>
              <a:prstGeom prst="rect">
                <a:avLst/>
              </a:prstGeom>
              <a:noFill/>
            </p:spPr>
            <p:txBody>
              <a:bodyPr wrap="square">
                <a:spAutoFit/>
              </a:bodyPr>
              <a:lstStyle/>
              <a:p>
                <a:pPr marL="285750" indent="-285750">
                  <a:buFont typeface="Arial" panose="020B0604020202020204" pitchFamily="34" charset="0"/>
                  <a:buChar char="•"/>
                </a:pPr>
                <a:r>
                  <a:rPr lang="en-IN" dirty="0"/>
                  <a:t>Calculation of SSE ( Sum of square within Sample )</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endParaRPr lang="en-IN" dirty="0"/>
              </a:p>
              <a:p>
                <a:r>
                  <a:rPr lang="en-IN" dirty="0">
                    <a:solidFill>
                      <a:schemeClr val="tx1"/>
                    </a:solidFill>
                  </a:rPr>
                  <a:t>                       </a:t>
                </a:r>
                <a14:m>
                  <m:oMath xmlns:m="http://schemas.openxmlformats.org/officeDocument/2006/math">
                    <m:nary>
                      <m:naryPr>
                        <m:chr m:val="∑"/>
                        <m:grow m:val="on"/>
                        <m:subHide m:val="on"/>
                        <m:supHide m:val="on"/>
                        <m:ctrlPr>
                          <a:rPr lang="en-IN" i="1" dirty="0" smtClean="0">
                            <a:solidFill>
                              <a:schemeClr val="tx1"/>
                            </a:solidFill>
                            <a:latin typeface="Cambria Math" panose="02040503050406030204" pitchFamily="18" charset="0"/>
                          </a:rPr>
                        </m:ctrlPr>
                      </m:naryPr>
                      <m:sub/>
                      <m:sup/>
                      <m:e>
                        <m:sSup>
                          <m:sSupPr>
                            <m:ctrlPr>
                              <a:rPr lang="en-IN" i="1" dirty="0" smtClean="0">
                                <a:solidFill>
                                  <a:schemeClr val="tx1"/>
                                </a:solidFill>
                                <a:latin typeface="Cambria Math" panose="02040503050406030204" pitchFamily="18" charset="0"/>
                              </a:rPr>
                            </m:ctrlPr>
                          </m:sSupPr>
                          <m:e>
                            <m:d>
                              <m:dPr>
                                <m:ctrlPr>
                                  <a:rPr lang="en-IN" i="1" dirty="0" smtClean="0">
                                    <a:solidFill>
                                      <a:schemeClr val="tx1"/>
                                    </a:solidFill>
                                    <a:latin typeface="Cambria Math" panose="02040503050406030204" pitchFamily="18" charset="0"/>
                                  </a:rPr>
                                </m:ctrlPr>
                              </m:dPr>
                              <m:e>
                                <m:r>
                                  <a:rPr lang="en-IN" b="0" i="1" dirty="0" smtClean="0">
                                    <a:solidFill>
                                      <a:schemeClr val="tx1"/>
                                    </a:solidFill>
                                    <a:latin typeface="Cambria Math" panose="02040503050406030204" pitchFamily="18" charset="0"/>
                                  </a:rPr>
                                  <m:t>𝐴</m:t>
                                </m:r>
                                <m:r>
                                  <a:rPr lang="en-IN" b="0" i="1" dirty="0" smtClean="0">
                                    <a:solidFill>
                                      <a:schemeClr val="tx1"/>
                                    </a:solidFill>
                                    <a:latin typeface="Cambria Math" panose="02040503050406030204" pitchFamily="18" charset="0"/>
                                  </a:rPr>
                                  <m:t>−</m:t>
                                </m:r>
                                <m:sSub>
                                  <m:sSubPr>
                                    <m:ctrlPr>
                                      <a:rPr lang="en-IN" i="1" dirty="0" smtClean="0">
                                        <a:solidFill>
                                          <a:schemeClr val="tx1"/>
                                        </a:solidFill>
                                        <a:latin typeface="Cambria Math" panose="02040503050406030204" pitchFamily="18" charset="0"/>
                                      </a:rPr>
                                    </m:ctrlPr>
                                  </m:sSubPr>
                                  <m:e>
                                    <m:acc>
                                      <m:accPr>
                                        <m:chr m:val="̅"/>
                                        <m:ctrlPr>
                                          <a:rPr lang="en-IN" i="1" dirty="0" smtClean="0">
                                            <a:solidFill>
                                              <a:schemeClr val="tx1"/>
                                            </a:solidFill>
                                            <a:latin typeface="Cambria Math" panose="02040503050406030204" pitchFamily="18" charset="0"/>
                                          </a:rPr>
                                        </m:ctrlPr>
                                      </m:accPr>
                                      <m:e>
                                        <m:r>
                                          <a:rPr lang="en-IN" i="1" dirty="0" smtClean="0">
                                            <a:solidFill>
                                              <a:schemeClr val="tx1"/>
                                            </a:solidFill>
                                            <a:latin typeface="Cambria Math" panose="02040503050406030204" pitchFamily="18" charset="0"/>
                                          </a:rPr>
                                          <m:t>𝑥</m:t>
                                        </m:r>
                                      </m:e>
                                    </m:acc>
                                  </m:e>
                                  <m:sub>
                                    <m:r>
                                      <a:rPr lang="en-IN" i="1" dirty="0" smtClean="0">
                                        <a:solidFill>
                                          <a:schemeClr val="tx1"/>
                                        </a:solidFill>
                                        <a:latin typeface="Cambria Math" panose="02040503050406030204" pitchFamily="18" charset="0"/>
                                      </a:rPr>
                                      <m:t>𝐴</m:t>
                                    </m:r>
                                  </m:sub>
                                </m:sSub>
                              </m:e>
                            </m:d>
                          </m:e>
                          <m:sup>
                            <m:r>
                              <a:rPr lang="en-IN" i="0" dirty="0" smtClean="0">
                                <a:solidFill>
                                  <a:schemeClr val="tx1"/>
                                </a:solidFill>
                                <a:latin typeface="Cambria Math" panose="02040503050406030204" pitchFamily="18" charset="0"/>
                              </a:rPr>
                              <m:t>2</m:t>
                            </m:r>
                          </m:sup>
                        </m:sSup>
                      </m:e>
                    </m:nary>
                  </m:oMath>
                </a14:m>
                <a:r>
                  <a:rPr lang="en-IN" dirty="0">
                    <a:solidFill>
                      <a:schemeClr val="tx1"/>
                    </a:solidFill>
                  </a:rPr>
                  <a:t>=8		        </a:t>
                </a:r>
                <a14:m>
                  <m:oMath xmlns:m="http://schemas.openxmlformats.org/officeDocument/2006/math">
                    <m:nary>
                      <m:naryPr>
                        <m:chr m:val="∑"/>
                        <m:grow m:val="on"/>
                        <m:subHide m:val="on"/>
                        <m:supHide m:val="on"/>
                        <m:ctrlPr>
                          <a:rPr lang="en-IN" i="1" dirty="0">
                            <a:solidFill>
                              <a:schemeClr val="tx1"/>
                            </a:solidFill>
                            <a:latin typeface="Cambria Math" panose="02040503050406030204" pitchFamily="18" charset="0"/>
                          </a:rPr>
                        </m:ctrlPr>
                      </m:naryPr>
                      <m:sub/>
                      <m:sup/>
                      <m:e>
                        <m:sSup>
                          <m:sSupPr>
                            <m:ctrlPr>
                              <a:rPr lang="en-IN" i="1" dirty="0">
                                <a:solidFill>
                                  <a:schemeClr val="tx1"/>
                                </a:solidFill>
                                <a:latin typeface="Cambria Math" panose="02040503050406030204" pitchFamily="18" charset="0"/>
                              </a:rPr>
                            </m:ctrlPr>
                          </m:sSupPr>
                          <m:e>
                            <m:d>
                              <m:dPr>
                                <m:ctrlPr>
                                  <a:rPr lang="en-IN" i="1" dirty="0">
                                    <a:solidFill>
                                      <a:schemeClr val="tx1"/>
                                    </a:solidFill>
                                    <a:latin typeface="Cambria Math" panose="02040503050406030204" pitchFamily="18" charset="0"/>
                                  </a:rPr>
                                </m:ctrlPr>
                              </m:dPr>
                              <m:e>
                                <m:sSub>
                                  <m:sSubPr>
                                    <m:ctrlPr>
                                      <a:rPr lang="en-IN" i="1" dirty="0">
                                        <a:solidFill>
                                          <a:schemeClr val="tx1"/>
                                        </a:solidFill>
                                        <a:latin typeface="Cambria Math" panose="02040503050406030204" pitchFamily="18" charset="0"/>
                                      </a:rPr>
                                    </m:ctrlPr>
                                  </m:sSubPr>
                                  <m:e>
                                    <m:r>
                                      <a:rPr lang="en-IN" b="0" i="1" dirty="0" smtClean="0">
                                        <a:solidFill>
                                          <a:schemeClr val="tx1"/>
                                        </a:solidFill>
                                        <a:latin typeface="Cambria Math" panose="02040503050406030204" pitchFamily="18" charset="0"/>
                                      </a:rPr>
                                      <m:t>𝐵</m:t>
                                    </m:r>
                                    <m:r>
                                      <a:rPr lang="en-IN" b="0" i="1" dirty="0" smtClean="0">
                                        <a:solidFill>
                                          <a:schemeClr val="tx1"/>
                                        </a:solidFill>
                                        <a:latin typeface="Cambria Math" panose="02040503050406030204" pitchFamily="18" charset="0"/>
                                      </a:rPr>
                                      <m:t>−</m:t>
                                    </m:r>
                                    <m:acc>
                                      <m:accPr>
                                        <m:chr m:val="̅"/>
                                        <m:ctrlPr>
                                          <a:rPr lang="en-IN" i="1" dirty="0">
                                            <a:solidFill>
                                              <a:schemeClr val="tx1"/>
                                            </a:solidFill>
                                            <a:latin typeface="Cambria Math" panose="02040503050406030204" pitchFamily="18" charset="0"/>
                                          </a:rPr>
                                        </m:ctrlPr>
                                      </m:accPr>
                                      <m:e>
                                        <m:r>
                                          <a:rPr lang="en-IN" i="1" dirty="0">
                                            <a:solidFill>
                                              <a:schemeClr val="tx1"/>
                                            </a:solidFill>
                                            <a:latin typeface="Cambria Math" panose="02040503050406030204" pitchFamily="18" charset="0"/>
                                          </a:rPr>
                                          <m:t>𝑥</m:t>
                                        </m:r>
                                      </m:e>
                                    </m:acc>
                                  </m:e>
                                  <m:sub>
                                    <m:r>
                                      <a:rPr lang="en-IN" b="0" i="1" dirty="0" smtClean="0">
                                        <a:solidFill>
                                          <a:schemeClr val="tx1"/>
                                        </a:solidFill>
                                        <a:latin typeface="Cambria Math" panose="02040503050406030204" pitchFamily="18" charset="0"/>
                                      </a:rPr>
                                      <m:t>𝐵</m:t>
                                    </m:r>
                                  </m:sub>
                                </m:sSub>
                              </m:e>
                            </m:d>
                          </m:e>
                          <m:sup>
                            <m:r>
                              <a:rPr lang="en-IN" dirty="0">
                                <a:solidFill>
                                  <a:schemeClr val="tx1"/>
                                </a:solidFill>
                                <a:latin typeface="Cambria Math" panose="02040503050406030204" pitchFamily="18" charset="0"/>
                              </a:rPr>
                              <m:t>2</m:t>
                            </m:r>
                          </m:sup>
                        </m:sSup>
                        <m:r>
                          <a:rPr lang="en-IN" b="0" i="1" dirty="0" smtClean="0">
                            <a:solidFill>
                              <a:schemeClr val="tx1"/>
                            </a:solidFill>
                            <a:latin typeface="Cambria Math" panose="02040503050406030204" pitchFamily="18" charset="0"/>
                          </a:rPr>
                          <m:t>=8</m:t>
                        </m:r>
                      </m:e>
                    </m:nary>
                  </m:oMath>
                </a14:m>
                <a:r>
                  <a:rPr lang="en-IN" dirty="0">
                    <a:solidFill>
                      <a:schemeClr val="tx1"/>
                    </a:solidFill>
                  </a:rPr>
                  <a:t>		   </a:t>
                </a:r>
                <a14:m>
                  <m:oMath xmlns:m="http://schemas.openxmlformats.org/officeDocument/2006/math">
                    <m:r>
                      <a:rPr lang="en-IN" b="0" i="0" dirty="0" smtClean="0">
                        <a:solidFill>
                          <a:schemeClr val="tx1"/>
                        </a:solidFill>
                        <a:latin typeface="Cambria Math" panose="02040503050406030204" pitchFamily="18" charset="0"/>
                      </a:rPr>
                      <m:t> </m:t>
                    </m:r>
                    <m:r>
                      <a:rPr lang="en-IN" b="0" i="1" dirty="0" smtClean="0">
                        <a:solidFill>
                          <a:schemeClr val="tx1"/>
                        </a:solidFill>
                        <a:latin typeface="Cambria Math" panose="02040503050406030204" pitchFamily="18" charset="0"/>
                      </a:rPr>
                      <m:t>    </m:t>
                    </m:r>
                    <m:nary>
                      <m:naryPr>
                        <m:chr m:val="∑"/>
                        <m:grow m:val="on"/>
                        <m:subHide m:val="on"/>
                        <m:supHide m:val="on"/>
                        <m:ctrlPr>
                          <a:rPr lang="en-IN" i="1" dirty="0">
                            <a:solidFill>
                              <a:schemeClr val="tx1"/>
                            </a:solidFill>
                            <a:latin typeface="Cambria Math" panose="02040503050406030204" pitchFamily="18" charset="0"/>
                          </a:rPr>
                        </m:ctrlPr>
                      </m:naryPr>
                      <m:sub/>
                      <m:sup/>
                      <m:e>
                        <m:sSup>
                          <m:sSupPr>
                            <m:ctrlPr>
                              <a:rPr lang="en-IN" i="1" dirty="0">
                                <a:solidFill>
                                  <a:schemeClr val="tx1"/>
                                </a:solidFill>
                                <a:latin typeface="Cambria Math" panose="02040503050406030204" pitchFamily="18" charset="0"/>
                              </a:rPr>
                            </m:ctrlPr>
                          </m:sSupPr>
                          <m:e>
                            <m:d>
                              <m:dPr>
                                <m:ctrlPr>
                                  <a:rPr lang="en-IN" i="1" dirty="0">
                                    <a:solidFill>
                                      <a:schemeClr val="tx1"/>
                                    </a:solidFill>
                                    <a:latin typeface="Cambria Math" panose="02040503050406030204" pitchFamily="18" charset="0"/>
                                  </a:rPr>
                                </m:ctrlPr>
                              </m:dPr>
                              <m:e>
                                <m:sSub>
                                  <m:sSubPr>
                                    <m:ctrlPr>
                                      <a:rPr lang="en-IN" i="1" dirty="0">
                                        <a:solidFill>
                                          <a:schemeClr val="tx1"/>
                                        </a:solidFill>
                                        <a:latin typeface="Cambria Math" panose="02040503050406030204" pitchFamily="18" charset="0"/>
                                      </a:rPr>
                                    </m:ctrlPr>
                                  </m:sSubPr>
                                  <m:e>
                                    <m:r>
                                      <a:rPr lang="en-IN" b="0" i="1" dirty="0" smtClean="0">
                                        <a:solidFill>
                                          <a:schemeClr val="tx1"/>
                                        </a:solidFill>
                                        <a:latin typeface="Cambria Math" panose="02040503050406030204" pitchFamily="18" charset="0"/>
                                      </a:rPr>
                                      <m:t>𝐶</m:t>
                                    </m:r>
                                    <m:r>
                                      <a:rPr lang="en-IN" b="0" i="1" dirty="0" smtClean="0">
                                        <a:solidFill>
                                          <a:schemeClr val="tx1"/>
                                        </a:solidFill>
                                        <a:latin typeface="Cambria Math" panose="02040503050406030204" pitchFamily="18" charset="0"/>
                                      </a:rPr>
                                      <m:t>−</m:t>
                                    </m:r>
                                    <m:acc>
                                      <m:accPr>
                                        <m:chr m:val="̅"/>
                                        <m:ctrlPr>
                                          <a:rPr lang="en-IN" i="1" dirty="0">
                                            <a:solidFill>
                                              <a:schemeClr val="tx1"/>
                                            </a:solidFill>
                                            <a:latin typeface="Cambria Math" panose="02040503050406030204" pitchFamily="18" charset="0"/>
                                          </a:rPr>
                                        </m:ctrlPr>
                                      </m:accPr>
                                      <m:e>
                                        <m:r>
                                          <a:rPr lang="en-IN" i="1" dirty="0">
                                            <a:solidFill>
                                              <a:schemeClr val="tx1"/>
                                            </a:solidFill>
                                            <a:latin typeface="Cambria Math" panose="02040503050406030204" pitchFamily="18" charset="0"/>
                                          </a:rPr>
                                          <m:t>𝑥</m:t>
                                        </m:r>
                                      </m:e>
                                    </m:acc>
                                  </m:e>
                                  <m:sub>
                                    <m:r>
                                      <a:rPr lang="en-IN" b="0" i="1" dirty="0" smtClean="0">
                                        <a:solidFill>
                                          <a:schemeClr val="tx1"/>
                                        </a:solidFill>
                                        <a:latin typeface="Cambria Math" panose="02040503050406030204" pitchFamily="18" charset="0"/>
                                      </a:rPr>
                                      <m:t>𝐶</m:t>
                                    </m:r>
                                  </m:sub>
                                </m:sSub>
                              </m:e>
                            </m:d>
                          </m:e>
                          <m:sup>
                            <m:r>
                              <a:rPr lang="en-IN" dirty="0">
                                <a:solidFill>
                                  <a:schemeClr val="tx1"/>
                                </a:solidFill>
                                <a:latin typeface="Cambria Math" panose="02040503050406030204" pitchFamily="18" charset="0"/>
                              </a:rPr>
                              <m:t>2</m:t>
                            </m:r>
                          </m:sup>
                        </m:sSup>
                        <m:r>
                          <a:rPr lang="en-IN" i="1" dirty="0">
                            <a:solidFill>
                              <a:schemeClr val="tx1"/>
                            </a:solidFill>
                            <a:latin typeface="Cambria Math" panose="02040503050406030204" pitchFamily="18" charset="0"/>
                          </a:rPr>
                          <m:t>=</m:t>
                        </m:r>
                        <m:r>
                          <a:rPr lang="en-IN" b="0" i="1" dirty="0" smtClean="0">
                            <a:solidFill>
                              <a:schemeClr val="tx1"/>
                            </a:solidFill>
                            <a:latin typeface="Cambria Math" panose="02040503050406030204" pitchFamily="18" charset="0"/>
                          </a:rPr>
                          <m:t>8</m:t>
                        </m:r>
                      </m:e>
                    </m:nary>
                    <m:r>
                      <a:rPr lang="en-IN" i="1" dirty="0">
                        <a:solidFill>
                          <a:schemeClr val="tx1"/>
                        </a:solidFill>
                        <a:latin typeface="Cambria Math" panose="02040503050406030204" pitchFamily="18" charset="0"/>
                      </a:rPr>
                      <m:t> </m:t>
                    </m:r>
                  </m:oMath>
                </a14:m>
                <a:endParaRPr lang="en-IN" dirty="0">
                  <a:solidFill>
                    <a:schemeClr val="tx1"/>
                  </a:solidFill>
                </a:endParaRPr>
              </a:p>
              <a:p>
                <a:r>
                  <a:rPr lang="en-IN" dirty="0"/>
                  <a:t> </a:t>
                </a:r>
              </a:p>
              <a:p>
                <a:pPr marL="1657350" lvl="3" indent="-285750">
                  <a:buFont typeface="Arial" panose="020B0604020202020204" pitchFamily="34" charset="0"/>
                  <a:buChar char="•"/>
                </a:pPr>
                <a:endParaRPr lang="en-IN" dirty="0"/>
              </a:p>
              <a:p>
                <a:r>
                  <a:rPr lang="en-IN" dirty="0"/>
                  <a:t> </a:t>
                </a:r>
              </a:p>
              <a:p>
                <a:r>
                  <a:rPr lang="en-IN" dirty="0"/>
                  <a:t>Hence, SSE = 8 + 8 + 8 = 24</a:t>
                </a:r>
              </a:p>
            </p:txBody>
          </p:sp>
        </mc:Choice>
        <mc:Fallback xmlns="">
          <p:sp>
            <p:nvSpPr>
              <p:cNvPr id="5" name="TextBox 4">
                <a:extLst>
                  <a:ext uri="{FF2B5EF4-FFF2-40B4-BE49-F238E27FC236}">
                    <a16:creationId xmlns:a16="http://schemas.microsoft.com/office/drawing/2014/main" id="{3984953D-3B7C-266F-37CF-93E7754A07C1}"/>
                  </a:ext>
                </a:extLst>
              </p:cNvPr>
              <p:cNvSpPr txBox="1">
                <a:spLocks noRot="1" noChangeAspect="1" noMove="1" noResize="1" noEditPoints="1" noAdjustHandles="1" noChangeArrowheads="1" noChangeShapeType="1" noTextEdit="1"/>
              </p:cNvSpPr>
              <p:nvPr/>
            </p:nvSpPr>
            <p:spPr>
              <a:xfrm>
                <a:off x="396380" y="326792"/>
                <a:ext cx="9947245" cy="4023730"/>
              </a:xfrm>
              <a:prstGeom prst="rect">
                <a:avLst/>
              </a:prstGeom>
              <a:blipFill>
                <a:blip r:embed="rId3"/>
                <a:stretch>
                  <a:fillRect l="-490" t="-909" b="-1515"/>
                </a:stretch>
              </a:blipFill>
            </p:spPr>
            <p:txBody>
              <a:bodyPr/>
              <a:lstStyle/>
              <a:p>
                <a:r>
                  <a:rPr lang="en-IN">
                    <a:noFill/>
                  </a:rPr>
                  <a:t> </a:t>
                </a:r>
              </a:p>
            </p:txBody>
          </p:sp>
        </mc:Fallback>
      </mc:AlternateContent>
    </p:spTree>
    <p:extLst>
      <p:ext uri="{BB962C8B-B14F-4D97-AF65-F5344CB8AC3E}">
        <p14:creationId xmlns:p14="http://schemas.microsoft.com/office/powerpoint/2010/main" val="670328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7FF2E99-D6CB-8C15-069E-9DC21DCC4767}"/>
                  </a:ext>
                </a:extLst>
              </p:cNvPr>
              <p:cNvSpPr txBox="1"/>
              <p:nvPr/>
            </p:nvSpPr>
            <p:spPr>
              <a:xfrm>
                <a:off x="276837" y="276836"/>
                <a:ext cx="9571838" cy="5824543"/>
              </a:xfrm>
              <a:prstGeom prst="rect">
                <a:avLst/>
              </a:prstGeom>
              <a:noFill/>
            </p:spPr>
            <p:txBody>
              <a:bodyPr wrap="square" rtlCol="0">
                <a:spAutoFit/>
              </a:bodyPr>
              <a:lstStyle/>
              <a:p>
                <a:pPr marL="285750" indent="-285750">
                  <a:buFont typeface="Arial" panose="020B0604020202020204" pitchFamily="34" charset="0"/>
                  <a:buChar char="•"/>
                </a:pPr>
                <a:r>
                  <a:rPr lang="en-IN" dirty="0"/>
                  <a:t>Step 4 : Calculate the ratio of F</a:t>
                </a:r>
              </a:p>
              <a:p>
                <a:endParaRPr lang="en-IN" dirty="0"/>
              </a:p>
              <a:p>
                <a:r>
                  <a:rPr lang="en-IN" dirty="0"/>
                  <a:t>	F calculate </a:t>
                </a:r>
                <a:r>
                  <a:rPr lang="en-IN" dirty="0">
                    <a:solidFill>
                      <a:schemeClr val="tx1">
                        <a:lumMod val="95000"/>
                      </a:schemeClr>
                    </a:solidFill>
                  </a:rPr>
                  <a:t>= </a:t>
                </a:r>
                <a14:m>
                  <m:oMath xmlns:m="http://schemas.openxmlformats.org/officeDocument/2006/math">
                    <m:f>
                      <m:fPr>
                        <m:ctrlPr>
                          <a:rPr lang="en-IN" i="1" dirty="0" smtClean="0">
                            <a:solidFill>
                              <a:schemeClr val="tx1">
                                <a:lumMod val="95000"/>
                              </a:schemeClr>
                            </a:solidFill>
                            <a:latin typeface="Cambria Math" panose="02040503050406030204" pitchFamily="18" charset="0"/>
                          </a:rPr>
                        </m:ctrlPr>
                      </m:fPr>
                      <m:num>
                        <m:r>
                          <a:rPr lang="en-IN" i="1" dirty="0">
                            <a:solidFill>
                              <a:schemeClr val="tx1">
                                <a:lumMod val="95000"/>
                              </a:schemeClr>
                            </a:solidFill>
                            <a:latin typeface="Cambria Math" panose="02040503050406030204" pitchFamily="18" charset="0"/>
                          </a:rPr>
                          <m:t>𝑀𝑆𝐶</m:t>
                        </m:r>
                      </m:num>
                      <m:den>
                        <m:r>
                          <a:rPr lang="en-IN" i="1" dirty="0">
                            <a:solidFill>
                              <a:schemeClr val="tx1">
                                <a:lumMod val="95000"/>
                              </a:schemeClr>
                            </a:solidFill>
                            <a:latin typeface="Cambria Math" panose="02040503050406030204" pitchFamily="18" charset="0"/>
                          </a:rPr>
                          <m:t>𝑀𝑆𝐸</m:t>
                        </m:r>
                      </m:den>
                    </m:f>
                  </m:oMath>
                </a14:m>
                <a:endParaRPr lang="en-IN" dirty="0"/>
              </a:p>
              <a:p>
                <a:endParaRPr lang="en-IN" dirty="0"/>
              </a:p>
              <a:p>
                <a:r>
                  <a:rPr lang="en-IN" dirty="0"/>
                  <a:t>Where,  MSC </a:t>
                </a:r>
                <a:r>
                  <a:rPr lang="en-IN" dirty="0">
                    <a:solidFill>
                      <a:schemeClr val="tx1">
                        <a:lumMod val="95000"/>
                      </a:schemeClr>
                    </a:solidFill>
                  </a:rPr>
                  <a:t>= </a:t>
                </a:r>
                <a14:m>
                  <m:oMath xmlns:m="http://schemas.openxmlformats.org/officeDocument/2006/math">
                    <m:f>
                      <m:fPr>
                        <m:ctrlPr>
                          <a:rPr lang="en-IN" i="1" dirty="0" smtClean="0">
                            <a:solidFill>
                              <a:schemeClr val="tx1">
                                <a:lumMod val="95000"/>
                              </a:schemeClr>
                            </a:solidFill>
                            <a:latin typeface="Cambria Math" panose="02040503050406030204" pitchFamily="18" charset="0"/>
                          </a:rPr>
                        </m:ctrlPr>
                      </m:fPr>
                      <m:num>
                        <m:r>
                          <a:rPr lang="en-IN" i="1" dirty="0">
                            <a:solidFill>
                              <a:schemeClr val="tx1">
                                <a:lumMod val="95000"/>
                              </a:schemeClr>
                            </a:solidFill>
                            <a:latin typeface="Cambria Math" panose="02040503050406030204" pitchFamily="18" charset="0"/>
                          </a:rPr>
                          <m:t>𝑠𝑠𝑐</m:t>
                        </m:r>
                      </m:num>
                      <m:den>
                        <m:r>
                          <a:rPr lang="en-IN" i="1" dirty="0">
                            <a:solidFill>
                              <a:schemeClr val="tx1">
                                <a:lumMod val="95000"/>
                              </a:schemeClr>
                            </a:solidFill>
                            <a:latin typeface="Cambria Math" panose="02040503050406030204" pitchFamily="18" charset="0"/>
                          </a:rPr>
                          <m:t>𝑐</m:t>
                        </m:r>
                        <m:r>
                          <a:rPr lang="en-IN" i="0" dirty="0">
                            <a:solidFill>
                              <a:schemeClr val="tx1">
                                <a:lumMod val="95000"/>
                              </a:schemeClr>
                            </a:solidFill>
                            <a:latin typeface="Cambria Math" panose="02040503050406030204" pitchFamily="18" charset="0"/>
                          </a:rPr>
                          <m:t>−1</m:t>
                        </m:r>
                      </m:den>
                    </m:f>
                    <m:r>
                      <a:rPr lang="en-IN" b="0" i="1" dirty="0" smtClean="0">
                        <a:solidFill>
                          <a:schemeClr val="tx1">
                            <a:lumMod val="95000"/>
                          </a:schemeClr>
                        </a:solidFill>
                        <a:latin typeface="Cambria Math" panose="02040503050406030204" pitchFamily="18" charset="0"/>
                      </a:rPr>
                      <m:t>= </m:t>
                    </m:r>
                    <m:f>
                      <m:fPr>
                        <m:ctrlPr>
                          <a:rPr lang="en-IN" i="1" dirty="0" smtClean="0">
                            <a:solidFill>
                              <a:schemeClr val="tx1">
                                <a:lumMod val="95000"/>
                              </a:schemeClr>
                            </a:solidFill>
                            <a:latin typeface="Cambria Math" panose="02040503050406030204" pitchFamily="18" charset="0"/>
                          </a:rPr>
                        </m:ctrlPr>
                      </m:fPr>
                      <m:num>
                        <m:r>
                          <a:rPr lang="en-IN" dirty="0">
                            <a:solidFill>
                              <a:schemeClr val="tx1">
                                <a:lumMod val="95000"/>
                              </a:schemeClr>
                            </a:solidFill>
                            <a:latin typeface="Cambria Math" panose="02040503050406030204" pitchFamily="18" charset="0"/>
                          </a:rPr>
                          <m:t>6</m:t>
                        </m:r>
                      </m:num>
                      <m:den>
                        <m:r>
                          <a:rPr lang="en-IN" i="0" dirty="0">
                            <a:solidFill>
                              <a:schemeClr val="tx1">
                                <a:lumMod val="95000"/>
                              </a:schemeClr>
                            </a:solidFill>
                            <a:latin typeface="Cambria Math" panose="02040503050406030204" pitchFamily="18" charset="0"/>
                          </a:rPr>
                          <m:t>3−1</m:t>
                        </m:r>
                      </m:den>
                    </m:f>
                    <m:r>
                      <a:rPr lang="en-IN" b="0" i="1" dirty="0" smtClean="0">
                        <a:solidFill>
                          <a:schemeClr val="tx1">
                            <a:lumMod val="95000"/>
                          </a:schemeClr>
                        </a:solidFill>
                        <a:latin typeface="Cambria Math" panose="02040503050406030204" pitchFamily="18" charset="0"/>
                      </a:rPr>
                      <m:t>=</m:t>
                    </m:r>
                    <m:f>
                      <m:fPr>
                        <m:ctrlPr>
                          <a:rPr lang="en-IN" b="0" i="1" dirty="0" smtClean="0">
                            <a:solidFill>
                              <a:schemeClr val="tx1">
                                <a:lumMod val="95000"/>
                              </a:schemeClr>
                            </a:solidFill>
                            <a:latin typeface="Cambria Math" panose="02040503050406030204" pitchFamily="18" charset="0"/>
                          </a:rPr>
                        </m:ctrlPr>
                      </m:fPr>
                      <m:num>
                        <m:r>
                          <a:rPr lang="en-IN" b="0" i="1" dirty="0" smtClean="0">
                            <a:solidFill>
                              <a:schemeClr val="tx1">
                                <a:lumMod val="95000"/>
                              </a:schemeClr>
                            </a:solidFill>
                            <a:latin typeface="Cambria Math" panose="02040503050406030204" pitchFamily="18" charset="0"/>
                          </a:rPr>
                          <m:t>6</m:t>
                        </m:r>
                      </m:num>
                      <m:den>
                        <m:r>
                          <a:rPr lang="en-IN" b="0" i="1" dirty="0" smtClean="0">
                            <a:solidFill>
                              <a:schemeClr val="tx1">
                                <a:lumMod val="95000"/>
                              </a:schemeClr>
                            </a:solidFill>
                            <a:latin typeface="Cambria Math" panose="02040503050406030204" pitchFamily="18" charset="0"/>
                          </a:rPr>
                          <m:t>2</m:t>
                        </m:r>
                      </m:den>
                    </m:f>
                    <m:r>
                      <a:rPr lang="en-IN" b="0" i="1" dirty="0" smtClean="0">
                        <a:solidFill>
                          <a:schemeClr val="tx1">
                            <a:lumMod val="95000"/>
                          </a:schemeClr>
                        </a:solidFill>
                        <a:latin typeface="Cambria Math" panose="02040503050406030204" pitchFamily="18" charset="0"/>
                      </a:rPr>
                      <m:t>=3</m:t>
                    </m:r>
                  </m:oMath>
                </a14:m>
                <a:endParaRPr lang="en-IN" b="0" dirty="0">
                  <a:solidFill>
                    <a:schemeClr val="tx1">
                      <a:lumMod val="95000"/>
                    </a:schemeClr>
                  </a:solidFill>
                </a:endParaRPr>
              </a:p>
              <a:p>
                <a:endParaRPr lang="en-IN" dirty="0">
                  <a:solidFill>
                    <a:schemeClr val="tx1">
                      <a:lumMod val="95000"/>
                    </a:schemeClr>
                  </a:solidFill>
                </a:endParaRPr>
              </a:p>
              <a:p>
                <a:r>
                  <a:rPr lang="en-IN" dirty="0">
                    <a:solidFill>
                      <a:schemeClr val="tx1">
                        <a:lumMod val="95000"/>
                      </a:schemeClr>
                    </a:solidFill>
                  </a:rPr>
                  <a:t>		MSE = </a:t>
                </a:r>
                <a14:m>
                  <m:oMath xmlns:m="http://schemas.openxmlformats.org/officeDocument/2006/math">
                    <m:f>
                      <m:fPr>
                        <m:ctrlPr>
                          <a:rPr lang="en-IN" i="1" dirty="0" smtClean="0">
                            <a:solidFill>
                              <a:schemeClr val="tx1">
                                <a:lumMod val="95000"/>
                              </a:schemeClr>
                            </a:solidFill>
                            <a:latin typeface="Cambria Math" panose="02040503050406030204" pitchFamily="18" charset="0"/>
                          </a:rPr>
                        </m:ctrlPr>
                      </m:fPr>
                      <m:num>
                        <m:r>
                          <a:rPr lang="en-IN" i="1" dirty="0">
                            <a:solidFill>
                              <a:schemeClr val="tx1">
                                <a:lumMod val="95000"/>
                              </a:schemeClr>
                            </a:solidFill>
                            <a:latin typeface="Cambria Math" panose="02040503050406030204" pitchFamily="18" charset="0"/>
                          </a:rPr>
                          <m:t>𝑠𝑠</m:t>
                        </m:r>
                        <m:r>
                          <a:rPr lang="en-IN" b="0" i="1" dirty="0" smtClean="0">
                            <a:solidFill>
                              <a:schemeClr val="tx1">
                                <a:lumMod val="95000"/>
                              </a:schemeClr>
                            </a:solidFill>
                            <a:latin typeface="Cambria Math" panose="02040503050406030204" pitchFamily="18" charset="0"/>
                          </a:rPr>
                          <m:t>𝐸</m:t>
                        </m:r>
                      </m:num>
                      <m:den>
                        <m:r>
                          <a:rPr lang="en-IN" b="0" i="1" dirty="0" smtClean="0">
                            <a:solidFill>
                              <a:schemeClr val="tx1">
                                <a:lumMod val="95000"/>
                              </a:schemeClr>
                            </a:solidFill>
                            <a:latin typeface="Cambria Math" panose="02040503050406030204" pitchFamily="18" charset="0"/>
                          </a:rPr>
                          <m:t>𝑛</m:t>
                        </m:r>
                        <m:r>
                          <a:rPr lang="en-IN" b="0" i="1" dirty="0" smtClean="0">
                            <a:solidFill>
                              <a:schemeClr val="tx1">
                                <a:lumMod val="95000"/>
                              </a:schemeClr>
                            </a:solidFill>
                            <a:latin typeface="Cambria Math" panose="02040503050406030204" pitchFamily="18" charset="0"/>
                          </a:rPr>
                          <m:t>−</m:t>
                        </m:r>
                        <m:r>
                          <a:rPr lang="en-IN" i="1" dirty="0">
                            <a:solidFill>
                              <a:schemeClr val="tx1">
                                <a:lumMod val="95000"/>
                              </a:schemeClr>
                            </a:solidFill>
                            <a:latin typeface="Cambria Math" panose="02040503050406030204" pitchFamily="18" charset="0"/>
                          </a:rPr>
                          <m:t>𝑐</m:t>
                        </m:r>
                      </m:den>
                    </m:f>
                    <m:r>
                      <a:rPr lang="en-IN" b="0" i="1" dirty="0" smtClean="0">
                        <a:solidFill>
                          <a:schemeClr val="tx1">
                            <a:lumMod val="95000"/>
                          </a:schemeClr>
                        </a:solidFill>
                        <a:latin typeface="Cambria Math" panose="02040503050406030204" pitchFamily="18" charset="0"/>
                      </a:rPr>
                      <m:t>= </m:t>
                    </m:r>
                    <m:f>
                      <m:fPr>
                        <m:ctrlPr>
                          <a:rPr lang="en-IN" i="1" dirty="0" smtClean="0">
                            <a:solidFill>
                              <a:schemeClr val="tx1">
                                <a:lumMod val="95000"/>
                              </a:schemeClr>
                            </a:solidFill>
                            <a:latin typeface="Cambria Math" panose="02040503050406030204" pitchFamily="18" charset="0"/>
                          </a:rPr>
                        </m:ctrlPr>
                      </m:fPr>
                      <m:num>
                        <m:r>
                          <a:rPr lang="en-IN" b="0" i="0" dirty="0" smtClean="0">
                            <a:solidFill>
                              <a:schemeClr val="tx1">
                                <a:lumMod val="95000"/>
                              </a:schemeClr>
                            </a:solidFill>
                            <a:latin typeface="Cambria Math" panose="02040503050406030204" pitchFamily="18" charset="0"/>
                          </a:rPr>
                          <m:t>24</m:t>
                        </m:r>
                      </m:num>
                      <m:den>
                        <m:r>
                          <a:rPr lang="en-IN" b="0" i="0" dirty="0" smtClean="0">
                            <a:solidFill>
                              <a:schemeClr val="tx1">
                                <a:lumMod val="95000"/>
                              </a:schemeClr>
                            </a:solidFill>
                            <a:latin typeface="Cambria Math" panose="02040503050406030204" pitchFamily="18" charset="0"/>
                          </a:rPr>
                          <m:t>9</m:t>
                        </m:r>
                        <m:r>
                          <a:rPr lang="en-IN" i="0" dirty="0">
                            <a:solidFill>
                              <a:schemeClr val="tx1">
                                <a:lumMod val="95000"/>
                              </a:schemeClr>
                            </a:solidFill>
                            <a:latin typeface="Cambria Math" panose="02040503050406030204" pitchFamily="18" charset="0"/>
                          </a:rPr>
                          <m:t>−</m:t>
                        </m:r>
                        <m:r>
                          <a:rPr lang="en-IN" b="0" i="1" dirty="0" smtClean="0">
                            <a:solidFill>
                              <a:schemeClr val="tx1">
                                <a:lumMod val="95000"/>
                              </a:schemeClr>
                            </a:solidFill>
                            <a:latin typeface="Cambria Math" panose="02040503050406030204" pitchFamily="18" charset="0"/>
                          </a:rPr>
                          <m:t>3</m:t>
                        </m:r>
                      </m:den>
                    </m:f>
                    <m:r>
                      <a:rPr lang="en-IN" b="0" i="1" dirty="0" smtClean="0">
                        <a:solidFill>
                          <a:schemeClr val="tx1">
                            <a:lumMod val="95000"/>
                          </a:schemeClr>
                        </a:solidFill>
                        <a:latin typeface="Cambria Math" panose="02040503050406030204" pitchFamily="18" charset="0"/>
                      </a:rPr>
                      <m:t>=</m:t>
                    </m:r>
                    <m:f>
                      <m:fPr>
                        <m:ctrlPr>
                          <a:rPr lang="en-IN" b="0" i="1" dirty="0" smtClean="0">
                            <a:solidFill>
                              <a:schemeClr val="tx1">
                                <a:lumMod val="95000"/>
                              </a:schemeClr>
                            </a:solidFill>
                            <a:latin typeface="Cambria Math" panose="02040503050406030204" pitchFamily="18" charset="0"/>
                          </a:rPr>
                        </m:ctrlPr>
                      </m:fPr>
                      <m:num>
                        <m:r>
                          <a:rPr lang="en-IN" b="0" i="1" dirty="0" smtClean="0">
                            <a:solidFill>
                              <a:schemeClr val="tx1">
                                <a:lumMod val="95000"/>
                              </a:schemeClr>
                            </a:solidFill>
                            <a:latin typeface="Cambria Math" panose="02040503050406030204" pitchFamily="18" charset="0"/>
                          </a:rPr>
                          <m:t>24</m:t>
                        </m:r>
                      </m:num>
                      <m:den>
                        <m:r>
                          <a:rPr lang="en-IN" b="0" i="1" dirty="0" smtClean="0">
                            <a:solidFill>
                              <a:schemeClr val="tx1">
                                <a:lumMod val="95000"/>
                              </a:schemeClr>
                            </a:solidFill>
                            <a:latin typeface="Cambria Math" panose="02040503050406030204" pitchFamily="18" charset="0"/>
                          </a:rPr>
                          <m:t>6</m:t>
                        </m:r>
                      </m:den>
                    </m:f>
                    <m:r>
                      <a:rPr lang="en-IN" b="0" i="1" dirty="0" smtClean="0">
                        <a:solidFill>
                          <a:schemeClr val="tx1">
                            <a:lumMod val="95000"/>
                          </a:schemeClr>
                        </a:solidFill>
                        <a:latin typeface="Cambria Math" panose="02040503050406030204" pitchFamily="18" charset="0"/>
                      </a:rPr>
                      <m:t>=4</m:t>
                    </m:r>
                  </m:oMath>
                </a14:m>
                <a:endParaRPr lang="en-IN" b="0" dirty="0">
                  <a:solidFill>
                    <a:schemeClr val="tx1">
                      <a:lumMod val="95000"/>
                    </a:schemeClr>
                  </a:solidFill>
                </a:endParaRPr>
              </a:p>
              <a:p>
                <a:r>
                  <a:rPr lang="en-IN" b="0" dirty="0">
                    <a:solidFill>
                      <a:schemeClr val="tx1">
                        <a:lumMod val="95000"/>
                      </a:schemeClr>
                    </a:solidFill>
                  </a:rPr>
                  <a:t>	</a:t>
                </a:r>
              </a:p>
              <a:p>
                <a:r>
                  <a:rPr lang="en-IN" dirty="0">
                    <a:solidFill>
                      <a:schemeClr val="tx1">
                        <a:lumMod val="95000"/>
                      </a:schemeClr>
                    </a:solidFill>
                  </a:rPr>
                  <a:t>	Hence  F calculated = </a:t>
                </a:r>
                <a14:m>
                  <m:oMath xmlns:m="http://schemas.openxmlformats.org/officeDocument/2006/math">
                    <m:f>
                      <m:fPr>
                        <m:ctrlPr>
                          <a:rPr lang="en-IN" i="1" dirty="0" smtClean="0">
                            <a:solidFill>
                              <a:schemeClr val="tx1">
                                <a:lumMod val="95000"/>
                              </a:schemeClr>
                            </a:solidFill>
                            <a:latin typeface="Cambria Math" panose="02040503050406030204" pitchFamily="18" charset="0"/>
                          </a:rPr>
                        </m:ctrlPr>
                      </m:fPr>
                      <m:num>
                        <m:r>
                          <a:rPr lang="en-IN" i="1" dirty="0">
                            <a:solidFill>
                              <a:schemeClr val="tx1">
                                <a:lumMod val="95000"/>
                              </a:schemeClr>
                            </a:solidFill>
                            <a:latin typeface="Cambria Math" panose="02040503050406030204" pitchFamily="18" charset="0"/>
                          </a:rPr>
                          <m:t>𝑀𝑆𝐶</m:t>
                        </m:r>
                      </m:num>
                      <m:den>
                        <m:r>
                          <a:rPr lang="en-IN" i="1" dirty="0">
                            <a:solidFill>
                              <a:schemeClr val="tx1">
                                <a:lumMod val="95000"/>
                              </a:schemeClr>
                            </a:solidFill>
                            <a:latin typeface="Cambria Math" panose="02040503050406030204" pitchFamily="18" charset="0"/>
                          </a:rPr>
                          <m:t>𝑀𝑆𝐸</m:t>
                        </m:r>
                      </m:den>
                    </m:f>
                  </m:oMath>
                </a14:m>
                <a:r>
                  <a:rPr lang="en-IN" dirty="0">
                    <a:solidFill>
                      <a:schemeClr val="tx1">
                        <a:lumMod val="95000"/>
                      </a:schemeClr>
                    </a:solidFill>
                  </a:rPr>
                  <a:t> = </a:t>
                </a:r>
                <a14:m>
                  <m:oMath xmlns:m="http://schemas.openxmlformats.org/officeDocument/2006/math">
                    <m:f>
                      <m:fPr>
                        <m:ctrlPr>
                          <a:rPr lang="en-IN" i="1" dirty="0" smtClean="0">
                            <a:solidFill>
                              <a:schemeClr val="tx1">
                                <a:lumMod val="95000"/>
                              </a:schemeClr>
                            </a:solidFill>
                            <a:latin typeface="Cambria Math" panose="02040503050406030204" pitchFamily="18" charset="0"/>
                          </a:rPr>
                        </m:ctrlPr>
                      </m:fPr>
                      <m:num>
                        <m:r>
                          <a:rPr lang="en-IN" dirty="0">
                            <a:solidFill>
                              <a:schemeClr val="tx1">
                                <a:lumMod val="95000"/>
                              </a:schemeClr>
                            </a:solidFill>
                            <a:latin typeface="Cambria Math" panose="02040503050406030204" pitchFamily="18" charset="0"/>
                          </a:rPr>
                          <m:t>3</m:t>
                        </m:r>
                      </m:num>
                      <m:den>
                        <m:r>
                          <a:rPr lang="en-IN" i="0" dirty="0">
                            <a:solidFill>
                              <a:schemeClr val="tx1">
                                <a:lumMod val="95000"/>
                              </a:schemeClr>
                            </a:solidFill>
                            <a:latin typeface="Cambria Math" panose="02040503050406030204" pitchFamily="18" charset="0"/>
                          </a:rPr>
                          <m:t>4</m:t>
                        </m:r>
                      </m:den>
                    </m:f>
                    <m:r>
                      <a:rPr lang="en-IN" b="0" i="1" dirty="0" smtClean="0">
                        <a:solidFill>
                          <a:schemeClr val="tx1">
                            <a:lumMod val="95000"/>
                          </a:schemeClr>
                        </a:solidFill>
                        <a:latin typeface="Cambria Math" panose="02040503050406030204" pitchFamily="18" charset="0"/>
                      </a:rPr>
                      <m:t>=0.75</m:t>
                    </m:r>
                  </m:oMath>
                </a14:m>
                <a:endParaRPr lang="en-IN" b="0" dirty="0">
                  <a:solidFill>
                    <a:schemeClr val="tx1">
                      <a:lumMod val="95000"/>
                    </a:schemeClr>
                  </a:solidFill>
                </a:endParaRPr>
              </a:p>
              <a:p>
                <a:endParaRPr lang="en-IN" dirty="0">
                  <a:solidFill>
                    <a:schemeClr val="tx1">
                      <a:lumMod val="95000"/>
                    </a:schemeClr>
                  </a:solidFill>
                </a:endParaRPr>
              </a:p>
              <a:p>
                <a:pPr marL="285750" indent="-285750">
                  <a:buFont typeface="Arial" panose="020B0604020202020204" pitchFamily="34" charset="0"/>
                  <a:buChar char="•"/>
                </a:pPr>
                <a:r>
                  <a:rPr lang="en-IN" dirty="0">
                    <a:solidFill>
                      <a:schemeClr val="tx1">
                        <a:lumMod val="95000"/>
                      </a:schemeClr>
                    </a:solidFill>
                  </a:rPr>
                  <a:t>Step 5 :  Tabulated Value of F :</a:t>
                </a:r>
              </a:p>
              <a:p>
                <a:endParaRPr lang="en-IN" dirty="0">
                  <a:solidFill>
                    <a:schemeClr val="tx1">
                      <a:lumMod val="95000"/>
                    </a:schemeClr>
                  </a:solidFill>
                </a:endParaRPr>
              </a:p>
              <a:p>
                <a:r>
                  <a:rPr lang="en-IN" dirty="0">
                    <a:solidFill>
                      <a:schemeClr val="tx1">
                        <a:lumMod val="95000"/>
                      </a:schemeClr>
                    </a:solidFill>
                  </a:rPr>
                  <a:t>		Level of significance (α) = 5%  (Assume)</a:t>
                </a:r>
              </a:p>
              <a:p>
                <a:endParaRPr lang="en-IN" dirty="0">
                  <a:solidFill>
                    <a:schemeClr val="tx1">
                      <a:lumMod val="95000"/>
                    </a:schemeClr>
                  </a:solidFill>
                </a:endParaRPr>
              </a:p>
              <a:p>
                <a:r>
                  <a:rPr lang="en-IN" dirty="0">
                    <a:solidFill>
                      <a:schemeClr val="tx1">
                        <a:lumMod val="95000"/>
                      </a:schemeClr>
                    </a:solidFill>
                  </a:rPr>
                  <a:t>	</a:t>
                </a:r>
                <a:r>
                  <a:rPr lang="en-IN" dirty="0">
                    <a:solidFill>
                      <a:schemeClr val="tx1"/>
                    </a:solidFill>
                  </a:rPr>
                  <a:t> </a:t>
                </a:r>
                <a:r>
                  <a:rPr lang="en-IN" dirty="0">
                    <a:solidFill>
                      <a:schemeClr val="tx1">
                        <a:lumMod val="95000"/>
                      </a:schemeClr>
                    </a:solidFill>
                  </a:rPr>
                  <a:t>		 </a:t>
                </a:r>
                <a14:m>
                  <m:oMath xmlns:m="http://schemas.openxmlformats.org/officeDocument/2006/math">
                    <m:sSub>
                      <m:sSubPr>
                        <m:ctrlPr>
                          <a:rPr lang="en-IN" i="1" dirty="0">
                            <a:latin typeface="Cambria Math" panose="02040503050406030204" pitchFamily="18" charset="0"/>
                          </a:rPr>
                        </m:ctrlPr>
                      </m:sSubPr>
                      <m:e>
                        <m:r>
                          <a:rPr lang="en-IN" i="1" dirty="0">
                            <a:latin typeface="Cambria Math" panose="02040503050406030204" pitchFamily="18" charset="0"/>
                          </a:rPr>
                          <m:t>µ</m:t>
                        </m:r>
                      </m:e>
                      <m:sub>
                        <m:r>
                          <a:rPr lang="en-IN" i="1" dirty="0">
                            <a:latin typeface="Cambria Math" panose="02040503050406030204" pitchFamily="18" charset="0"/>
                          </a:rPr>
                          <m:t>1</m:t>
                        </m:r>
                      </m:sub>
                    </m:sSub>
                    <m:r>
                      <a:rPr lang="en-IN" i="1" dirty="0">
                        <a:latin typeface="Cambria Math" panose="02040503050406030204" pitchFamily="18" charset="0"/>
                      </a:rPr>
                      <m:t>=</m:t>
                    </m:r>
                    <m:r>
                      <a:rPr lang="en-IN" i="1" dirty="0">
                        <a:latin typeface="Cambria Math" panose="02040503050406030204" pitchFamily="18" charset="0"/>
                      </a:rPr>
                      <m:t>𝑐</m:t>
                    </m:r>
                    <m:r>
                      <a:rPr lang="en-IN" i="1" dirty="0">
                        <a:latin typeface="Cambria Math" panose="02040503050406030204" pitchFamily="18" charset="0"/>
                      </a:rPr>
                      <m:t>−1=3−1</m:t>
                    </m:r>
                    <m:r>
                      <a:rPr lang="en-IN" b="0" i="0" dirty="0" smtClean="0">
                        <a:latin typeface="Cambria Math" panose="02040503050406030204" pitchFamily="18" charset="0"/>
                      </a:rPr>
                      <m:t>=2</m:t>
                    </m:r>
                  </m:oMath>
                </a14:m>
                <a:endParaRPr lang="en-IN" dirty="0"/>
              </a:p>
              <a:p>
                <a:r>
                  <a:rPr lang="en-IN" dirty="0">
                    <a:solidFill>
                      <a:schemeClr val="tx1">
                        <a:lumMod val="95000"/>
                      </a:schemeClr>
                    </a:solidFill>
                  </a:rPr>
                  <a:t>		</a:t>
                </a:r>
              </a:p>
              <a:p>
                <a:r>
                  <a:rPr lang="en-IN" dirty="0">
                    <a:solidFill>
                      <a:schemeClr val="tx1">
                        <a:lumMod val="95000"/>
                      </a:schemeClr>
                    </a:solidFill>
                  </a:rPr>
                  <a:t>		        </a:t>
                </a:r>
                <a14:m>
                  <m:oMath xmlns:m="http://schemas.openxmlformats.org/officeDocument/2006/math">
                    <m:sSub>
                      <m:sSubPr>
                        <m:ctrlPr>
                          <a:rPr lang="en-IN" i="1" dirty="0" smtClean="0">
                            <a:solidFill>
                              <a:schemeClr val="tx1"/>
                            </a:solidFill>
                            <a:latin typeface="Cambria Math" panose="02040503050406030204" pitchFamily="18" charset="0"/>
                          </a:rPr>
                        </m:ctrlPr>
                      </m:sSubPr>
                      <m:e>
                        <m:r>
                          <a:rPr lang="en-IN" i="1" dirty="0" smtClean="0">
                            <a:solidFill>
                              <a:schemeClr val="tx1"/>
                            </a:solidFill>
                            <a:latin typeface="Cambria Math" panose="02040503050406030204" pitchFamily="18" charset="0"/>
                          </a:rPr>
                          <m:t>µ</m:t>
                        </m:r>
                      </m:e>
                      <m:sub>
                        <m:r>
                          <a:rPr lang="en-IN" b="0" i="1" dirty="0" smtClean="0">
                            <a:solidFill>
                              <a:schemeClr val="tx1"/>
                            </a:solidFill>
                            <a:latin typeface="Cambria Math" panose="02040503050406030204" pitchFamily="18" charset="0"/>
                          </a:rPr>
                          <m:t>2</m:t>
                        </m:r>
                      </m:sub>
                    </m:sSub>
                    <m:r>
                      <a:rPr lang="en-IN" b="0" i="1" dirty="0" smtClean="0">
                        <a:solidFill>
                          <a:schemeClr val="tx1"/>
                        </a:solidFill>
                        <a:latin typeface="Cambria Math" panose="02040503050406030204" pitchFamily="18" charset="0"/>
                      </a:rPr>
                      <m:t>=</m:t>
                    </m:r>
                    <m:r>
                      <a:rPr lang="en-IN" b="0" i="1" dirty="0" smtClean="0">
                        <a:solidFill>
                          <a:schemeClr val="tx1"/>
                        </a:solidFill>
                        <a:latin typeface="Cambria Math" panose="02040503050406030204" pitchFamily="18" charset="0"/>
                      </a:rPr>
                      <m:t>𝑛</m:t>
                    </m:r>
                    <m:r>
                      <a:rPr lang="en-IN" b="0" i="1" dirty="0" smtClean="0">
                        <a:solidFill>
                          <a:schemeClr val="tx1"/>
                        </a:solidFill>
                        <a:latin typeface="Cambria Math" panose="02040503050406030204" pitchFamily="18" charset="0"/>
                      </a:rPr>
                      <m:t>−</m:t>
                    </m:r>
                    <m:r>
                      <a:rPr lang="en-IN" b="0" i="1" dirty="0" smtClean="0">
                        <a:solidFill>
                          <a:schemeClr val="tx1"/>
                        </a:solidFill>
                        <a:latin typeface="Cambria Math" panose="02040503050406030204" pitchFamily="18" charset="0"/>
                      </a:rPr>
                      <m:t>𝑐</m:t>
                    </m:r>
                    <m:r>
                      <a:rPr lang="en-IN" b="0" i="1" dirty="0" smtClean="0">
                        <a:solidFill>
                          <a:schemeClr val="tx1"/>
                        </a:solidFill>
                        <a:latin typeface="Cambria Math" panose="02040503050406030204" pitchFamily="18" charset="0"/>
                      </a:rPr>
                      <m:t>=9−3=6  </m:t>
                    </m:r>
                  </m:oMath>
                </a14:m>
                <a:endParaRPr lang="en-IN" b="0" dirty="0">
                  <a:solidFill>
                    <a:schemeClr val="tx1"/>
                  </a:solidFill>
                </a:endParaRPr>
              </a:p>
              <a:p>
                <a:r>
                  <a:rPr lang="en-IN" dirty="0"/>
                  <a:t>		</a:t>
                </a:r>
              </a:p>
              <a:p>
                <a:r>
                  <a:rPr lang="en-IN" dirty="0"/>
                  <a:t>		Hence,</a:t>
                </a:r>
                <a:r>
                  <a:rPr lang="en-IN" dirty="0">
                    <a:solidFill>
                      <a:schemeClr val="tx1">
                        <a:lumMod val="95000"/>
                      </a:schemeClr>
                    </a:solidFill>
                  </a:rPr>
                  <a:t> F tabulated value = 5.14      		</a:t>
                </a:r>
              </a:p>
            </p:txBody>
          </p:sp>
        </mc:Choice>
        <mc:Fallback xmlns="">
          <p:sp>
            <p:nvSpPr>
              <p:cNvPr id="3" name="TextBox 2">
                <a:extLst>
                  <a:ext uri="{FF2B5EF4-FFF2-40B4-BE49-F238E27FC236}">
                    <a16:creationId xmlns:a16="http://schemas.microsoft.com/office/drawing/2014/main" id="{B7FF2E99-D6CB-8C15-069E-9DC21DCC4767}"/>
                  </a:ext>
                </a:extLst>
              </p:cNvPr>
              <p:cNvSpPr txBox="1">
                <a:spLocks noRot="1" noChangeAspect="1" noMove="1" noResize="1" noEditPoints="1" noAdjustHandles="1" noChangeArrowheads="1" noChangeShapeType="1" noTextEdit="1"/>
              </p:cNvSpPr>
              <p:nvPr/>
            </p:nvSpPr>
            <p:spPr>
              <a:xfrm>
                <a:off x="276837" y="276836"/>
                <a:ext cx="9571838" cy="5824543"/>
              </a:xfrm>
              <a:prstGeom prst="rect">
                <a:avLst/>
              </a:prstGeom>
              <a:blipFill>
                <a:blip r:embed="rId2"/>
                <a:stretch>
                  <a:fillRect l="-509" t="-523" b="-628"/>
                </a:stretch>
              </a:blipFill>
            </p:spPr>
            <p:txBody>
              <a:bodyPr/>
              <a:lstStyle/>
              <a:p>
                <a:r>
                  <a:rPr lang="en-IN">
                    <a:noFill/>
                  </a:rPr>
                  <a:t> </a:t>
                </a:r>
              </a:p>
            </p:txBody>
          </p:sp>
        </mc:Fallback>
      </mc:AlternateContent>
      <p:sp>
        <p:nvSpPr>
          <p:cNvPr id="4" name="TextBox 3">
            <a:extLst>
              <a:ext uri="{FF2B5EF4-FFF2-40B4-BE49-F238E27FC236}">
                <a16:creationId xmlns:a16="http://schemas.microsoft.com/office/drawing/2014/main" id="{35D69E19-7007-2144-EA9D-670950336FBC}"/>
              </a:ext>
            </a:extLst>
          </p:cNvPr>
          <p:cNvSpPr txBox="1"/>
          <p:nvPr/>
        </p:nvSpPr>
        <p:spPr>
          <a:xfrm>
            <a:off x="5578678" y="672730"/>
            <a:ext cx="4395832" cy="1200329"/>
          </a:xfrm>
          <a:prstGeom prst="rect">
            <a:avLst/>
          </a:prstGeom>
          <a:noFill/>
        </p:spPr>
        <p:txBody>
          <a:bodyPr wrap="square" rtlCol="0">
            <a:spAutoFit/>
          </a:bodyPr>
          <a:lstStyle/>
          <a:p>
            <a:r>
              <a:rPr lang="en-IN" dirty="0"/>
              <a:t>SSC = sum of square between sample</a:t>
            </a:r>
          </a:p>
          <a:p>
            <a:r>
              <a:rPr lang="en-IN" dirty="0"/>
              <a:t>SSE = sum of square within sample</a:t>
            </a:r>
          </a:p>
          <a:p>
            <a:r>
              <a:rPr lang="en-IN" dirty="0"/>
              <a:t>MSC = mean sum of squats b/w samples</a:t>
            </a:r>
          </a:p>
          <a:p>
            <a:r>
              <a:rPr lang="en-IN" dirty="0"/>
              <a:t>MSE = mean sum of squares within samples</a:t>
            </a:r>
          </a:p>
        </p:txBody>
      </p:sp>
    </p:spTree>
    <p:extLst>
      <p:ext uri="{BB962C8B-B14F-4D97-AF65-F5344CB8AC3E}">
        <p14:creationId xmlns:p14="http://schemas.microsoft.com/office/powerpoint/2010/main" val="4013972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041C3D0-FEF4-06EA-9FCC-82BD58103A7D}"/>
                  </a:ext>
                </a:extLst>
              </p:cNvPr>
              <p:cNvSpPr txBox="1"/>
              <p:nvPr/>
            </p:nvSpPr>
            <p:spPr>
              <a:xfrm>
                <a:off x="478173" y="687896"/>
                <a:ext cx="6946084" cy="2308324"/>
              </a:xfrm>
              <a:prstGeom prst="rect">
                <a:avLst/>
              </a:prstGeom>
              <a:noFill/>
            </p:spPr>
            <p:txBody>
              <a:bodyPr wrap="square" rtlCol="0">
                <a:spAutoFit/>
              </a:bodyPr>
              <a:lstStyle/>
              <a:p>
                <a:r>
                  <a:rPr lang="en-IN" dirty="0"/>
                  <a:t>Step 6 :  Comparison &amp; decision</a:t>
                </a:r>
              </a:p>
              <a:p>
                <a:endParaRPr lang="en-IN" dirty="0"/>
              </a:p>
              <a:p>
                <a:r>
                  <a:rPr lang="en-IN" dirty="0"/>
                  <a:t>		F tab   &gt;   F </a:t>
                </a:r>
                <a:r>
                  <a:rPr lang="en-IN" dirty="0" err="1"/>
                  <a:t>cal</a:t>
                </a:r>
                <a:endParaRPr lang="en-IN" dirty="0"/>
              </a:p>
              <a:p>
                <a:r>
                  <a:rPr lang="en-IN" dirty="0"/>
                  <a:t>		</a:t>
                </a:r>
              </a:p>
              <a:p>
                <a:r>
                  <a:rPr lang="en-IN" dirty="0"/>
                  <a:t>		5.14    &gt;   0.75 </a:t>
                </a:r>
              </a:p>
              <a:p>
                <a:endParaRPr lang="en-IN" dirty="0"/>
              </a:p>
              <a:p>
                <a:r>
                  <a:rPr lang="en-IN" dirty="0"/>
                  <a:t>    Hence it is not significant so,   Null Hypotheses (</a:t>
                </a:r>
                <a14:m>
                  <m:oMath xmlns:m="http://schemas.openxmlformats.org/officeDocument/2006/math">
                    <m:r>
                      <a:rPr lang="en-IN" b="0" i="0" dirty="0" smtClean="0">
                        <a:solidFill>
                          <a:srgbClr val="836967"/>
                        </a:solidFill>
                        <a:latin typeface="Cambria Math" panose="02040503050406030204" pitchFamily="18" charset="0"/>
                      </a:rPr>
                      <m:t> </m:t>
                    </m:r>
                    <m:sSub>
                      <m:sSubPr>
                        <m:ctrlPr>
                          <a:rPr lang="en-US" i="1" dirty="0" smtClean="0">
                            <a:solidFill>
                              <a:srgbClr val="836967"/>
                            </a:solidFill>
                            <a:latin typeface="Cambria Math" panose="02040503050406030204" pitchFamily="18" charset="0"/>
                          </a:rPr>
                        </m:ctrlPr>
                      </m:sSubPr>
                      <m:e>
                        <m:r>
                          <a:rPr lang="en-US" i="1" dirty="0">
                            <a:latin typeface="Cambria Math" panose="02040503050406030204" pitchFamily="18" charset="0"/>
                          </a:rPr>
                          <m:t>𝐻</m:t>
                        </m:r>
                      </m:e>
                      <m:sub>
                        <m:r>
                          <a:rPr lang="en-US" dirty="0">
                            <a:latin typeface="Cambria Math" panose="02040503050406030204" pitchFamily="18" charset="0"/>
                          </a:rPr>
                          <m:t>0</m:t>
                        </m:r>
                      </m:sub>
                    </m:sSub>
                  </m:oMath>
                </a14:m>
                <a:r>
                  <a:rPr lang="en-IN" dirty="0"/>
                  <a:t>) is accepted</a:t>
                </a:r>
              </a:p>
              <a:p>
                <a:r>
                  <a:rPr lang="en-IN" dirty="0"/>
                  <a:t>    &amp;  Alternative Hypotheses </a:t>
                </a:r>
                <a:r>
                  <a:rPr lang="en-IN" dirty="0">
                    <a:solidFill>
                      <a:schemeClr val="tx1"/>
                    </a:solidFill>
                  </a:rPr>
                  <a:t>(</a:t>
                </a:r>
                <a14:m>
                  <m:oMath xmlns:m="http://schemas.openxmlformats.org/officeDocument/2006/math">
                    <m:sSub>
                      <m:sSubPr>
                        <m:ctrlPr>
                          <a:rPr lang="en-IN" i="1" dirty="0" smtClean="0">
                            <a:solidFill>
                              <a:schemeClr val="tx1"/>
                            </a:solidFill>
                            <a:latin typeface="Cambria Math" panose="02040503050406030204" pitchFamily="18" charset="0"/>
                          </a:rPr>
                        </m:ctrlPr>
                      </m:sSubPr>
                      <m:e>
                        <m:r>
                          <a:rPr lang="en-IN" i="1" dirty="0" smtClean="0">
                            <a:solidFill>
                              <a:schemeClr val="tx1"/>
                            </a:solidFill>
                            <a:latin typeface="Cambria Math" panose="02040503050406030204" pitchFamily="18" charset="0"/>
                          </a:rPr>
                          <m:t>𝐻</m:t>
                        </m:r>
                      </m:e>
                      <m:sub>
                        <m:r>
                          <a:rPr lang="en-IN" i="0" dirty="0">
                            <a:solidFill>
                              <a:schemeClr val="tx1"/>
                            </a:solidFill>
                            <a:latin typeface="Cambria Math" panose="02040503050406030204" pitchFamily="18" charset="0"/>
                          </a:rPr>
                          <m:t>1</m:t>
                        </m:r>
                      </m:sub>
                    </m:sSub>
                    <m:r>
                      <a:rPr lang="en-US" b="0" i="1" dirty="0" smtClean="0">
                        <a:solidFill>
                          <a:schemeClr val="tx1"/>
                        </a:solidFill>
                        <a:latin typeface="Cambria Math" panose="02040503050406030204" pitchFamily="18" charset="0"/>
                      </a:rPr>
                      <m:t>)</m:t>
                    </m:r>
                    <m:r>
                      <a:rPr lang="en-IN" b="0" i="1" dirty="0" smtClean="0">
                        <a:solidFill>
                          <a:schemeClr val="tx1"/>
                        </a:solidFill>
                        <a:latin typeface="Cambria Math" panose="02040503050406030204" pitchFamily="18" charset="0"/>
                      </a:rPr>
                      <m:t> </m:t>
                    </m:r>
                  </m:oMath>
                </a14:m>
                <a:r>
                  <a:rPr lang="en-IN" dirty="0"/>
                  <a:t>is rejected. </a:t>
                </a:r>
              </a:p>
            </p:txBody>
          </p:sp>
        </mc:Choice>
        <mc:Fallback xmlns="">
          <p:sp>
            <p:nvSpPr>
              <p:cNvPr id="4" name="TextBox 3">
                <a:extLst>
                  <a:ext uri="{FF2B5EF4-FFF2-40B4-BE49-F238E27FC236}">
                    <a16:creationId xmlns:a16="http://schemas.microsoft.com/office/drawing/2014/main" id="{3041C3D0-FEF4-06EA-9FCC-82BD58103A7D}"/>
                  </a:ext>
                </a:extLst>
              </p:cNvPr>
              <p:cNvSpPr txBox="1">
                <a:spLocks noRot="1" noChangeAspect="1" noMove="1" noResize="1" noEditPoints="1" noAdjustHandles="1" noChangeArrowheads="1" noChangeShapeType="1" noTextEdit="1"/>
              </p:cNvSpPr>
              <p:nvPr/>
            </p:nvSpPr>
            <p:spPr>
              <a:xfrm>
                <a:off x="478173" y="687896"/>
                <a:ext cx="6946084" cy="2308324"/>
              </a:xfrm>
              <a:prstGeom prst="rect">
                <a:avLst/>
              </a:prstGeom>
              <a:blipFill>
                <a:blip r:embed="rId2"/>
                <a:stretch>
                  <a:fillRect l="-702" t="-1583" b="-3166"/>
                </a:stretch>
              </a:blipFill>
            </p:spPr>
            <p:txBody>
              <a:bodyPr/>
              <a:lstStyle/>
              <a:p>
                <a:r>
                  <a:rPr lang="en-IN">
                    <a:noFill/>
                  </a:rPr>
                  <a:t> </a:t>
                </a:r>
              </a:p>
            </p:txBody>
          </p:sp>
        </mc:Fallback>
      </mc:AlternateContent>
    </p:spTree>
    <p:extLst>
      <p:ext uri="{BB962C8B-B14F-4D97-AF65-F5344CB8AC3E}">
        <p14:creationId xmlns:p14="http://schemas.microsoft.com/office/powerpoint/2010/main" val="4181114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E7D32-F140-32DF-B712-460707118CBA}"/>
              </a:ext>
            </a:extLst>
          </p:cNvPr>
          <p:cNvSpPr>
            <a:spLocks noGrp="1"/>
          </p:cNvSpPr>
          <p:nvPr>
            <p:ph type="title"/>
          </p:nvPr>
        </p:nvSpPr>
        <p:spPr/>
        <p:txBody>
          <a:bodyPr/>
          <a:lstStyle/>
          <a:p>
            <a:r>
              <a:rPr lang="en-IN" dirty="0"/>
              <a:t> CONCLUSION</a:t>
            </a:r>
          </a:p>
        </p:txBody>
      </p:sp>
      <p:sp>
        <p:nvSpPr>
          <p:cNvPr id="3" name="Content Placeholder 2">
            <a:extLst>
              <a:ext uri="{FF2B5EF4-FFF2-40B4-BE49-F238E27FC236}">
                <a16:creationId xmlns:a16="http://schemas.microsoft.com/office/drawing/2014/main" id="{D6CD63BA-F420-921E-075B-ED91485142FB}"/>
              </a:ext>
            </a:extLst>
          </p:cNvPr>
          <p:cNvSpPr>
            <a:spLocks noGrp="1"/>
          </p:cNvSpPr>
          <p:nvPr>
            <p:ph idx="1"/>
          </p:nvPr>
        </p:nvSpPr>
        <p:spPr/>
        <p:txBody>
          <a:bodyPr>
            <a:normAutofit/>
          </a:bodyPr>
          <a:lstStyle/>
          <a:p>
            <a:pPr marL="0" indent="0">
              <a:buNone/>
            </a:pPr>
            <a:r>
              <a:rPr lang="en-US" dirty="0"/>
              <a:t> The outcome of ANOVA is the 'F statistic'. This ratio shows the difference between the                 within group variance and the between group variance, which ultimately produces a figure which allows a conclusion that the null hypothesis is supported or rejected.</a:t>
            </a:r>
            <a:endParaRPr lang="en-IN" dirty="0"/>
          </a:p>
        </p:txBody>
      </p:sp>
    </p:spTree>
    <p:extLst>
      <p:ext uri="{BB962C8B-B14F-4D97-AF65-F5344CB8AC3E}">
        <p14:creationId xmlns:p14="http://schemas.microsoft.com/office/powerpoint/2010/main" val="296999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2C7DF-8334-3293-3CE0-2D0CC5723022}"/>
              </a:ext>
            </a:extLst>
          </p:cNvPr>
          <p:cNvSpPr>
            <a:spLocks noGrp="1"/>
          </p:cNvSpPr>
          <p:nvPr>
            <p:ph type="title"/>
          </p:nvPr>
        </p:nvSpPr>
        <p:spPr/>
        <p:txBody>
          <a:bodyPr/>
          <a:lstStyle/>
          <a:p>
            <a:r>
              <a:rPr lang="en-US" dirty="0"/>
              <a:t>Content</a:t>
            </a:r>
            <a:endParaRPr lang="en-IN" dirty="0"/>
          </a:p>
        </p:txBody>
      </p:sp>
      <p:sp>
        <p:nvSpPr>
          <p:cNvPr id="3" name="Content Placeholder 2">
            <a:extLst>
              <a:ext uri="{FF2B5EF4-FFF2-40B4-BE49-F238E27FC236}">
                <a16:creationId xmlns:a16="http://schemas.microsoft.com/office/drawing/2014/main" id="{BCD547EA-CEE7-14B7-2334-385D39B8CD4B}"/>
              </a:ext>
            </a:extLst>
          </p:cNvPr>
          <p:cNvSpPr>
            <a:spLocks noGrp="1"/>
          </p:cNvSpPr>
          <p:nvPr>
            <p:ph idx="1"/>
          </p:nvPr>
        </p:nvSpPr>
        <p:spPr/>
        <p:txBody>
          <a:bodyPr>
            <a:normAutofit fontScale="92500" lnSpcReduction="20000"/>
          </a:bodyPr>
          <a:lstStyle/>
          <a:p>
            <a:r>
              <a:rPr lang="en-US" dirty="0"/>
              <a:t>Introduction </a:t>
            </a:r>
          </a:p>
          <a:p>
            <a:r>
              <a:rPr lang="en-US" dirty="0"/>
              <a:t>Objective</a:t>
            </a:r>
          </a:p>
          <a:p>
            <a:r>
              <a:rPr lang="en-US" dirty="0"/>
              <a:t>Types of ANOVA</a:t>
            </a:r>
          </a:p>
          <a:p>
            <a:r>
              <a:rPr lang="en-US" dirty="0"/>
              <a:t>Assumption</a:t>
            </a:r>
          </a:p>
          <a:p>
            <a:r>
              <a:rPr lang="en-US" dirty="0"/>
              <a:t>Hypotheses</a:t>
            </a:r>
          </a:p>
          <a:p>
            <a:r>
              <a:rPr lang="en-US" dirty="0"/>
              <a:t>One way ANOVA test</a:t>
            </a:r>
          </a:p>
          <a:p>
            <a:endParaRPr lang="en-US" dirty="0"/>
          </a:p>
          <a:p>
            <a:pPr marL="0" indent="0">
              <a:buNone/>
            </a:pPr>
            <a:r>
              <a:rPr lang="en-US" dirty="0"/>
              <a:t>  </a:t>
            </a:r>
            <a:endParaRPr lang="en-IN" dirty="0"/>
          </a:p>
        </p:txBody>
      </p:sp>
    </p:spTree>
    <p:extLst>
      <p:ext uri="{BB962C8B-B14F-4D97-AF65-F5344CB8AC3E}">
        <p14:creationId xmlns:p14="http://schemas.microsoft.com/office/powerpoint/2010/main" val="372972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9E20-ECAF-FFEC-C028-5DD35AD69CA3}"/>
              </a:ext>
            </a:extLst>
          </p:cNvPr>
          <p:cNvSpPr>
            <a:spLocks noGrp="1"/>
          </p:cNvSpPr>
          <p:nvPr>
            <p:ph type="title"/>
          </p:nvPr>
        </p:nvSpPr>
        <p:spPr/>
        <p:txBody>
          <a:bodyPr/>
          <a:lstStyle/>
          <a:p>
            <a:r>
              <a:rPr lang="en-US" dirty="0"/>
              <a:t>Introduction to ANOVA</a:t>
            </a:r>
            <a:endParaRPr lang="en-IN" dirty="0"/>
          </a:p>
        </p:txBody>
      </p:sp>
      <p:sp>
        <p:nvSpPr>
          <p:cNvPr id="3" name="Content Placeholder 2">
            <a:extLst>
              <a:ext uri="{FF2B5EF4-FFF2-40B4-BE49-F238E27FC236}">
                <a16:creationId xmlns:a16="http://schemas.microsoft.com/office/drawing/2014/main" id="{F91001AB-9CD5-BCB0-AC9C-9B74653B1782}"/>
              </a:ext>
            </a:extLst>
          </p:cNvPr>
          <p:cNvSpPr>
            <a:spLocks noGrp="1"/>
          </p:cNvSpPr>
          <p:nvPr>
            <p:ph idx="1"/>
          </p:nvPr>
        </p:nvSpPr>
        <p:spPr>
          <a:xfrm>
            <a:off x="218114" y="2181139"/>
            <a:ext cx="10151529" cy="4077048"/>
          </a:xfrm>
        </p:spPr>
        <p:txBody>
          <a:bodyPr/>
          <a:lstStyle/>
          <a:p>
            <a:r>
              <a:rPr lang="en-US" dirty="0"/>
              <a:t>ANOVA was developed by Ronald Fisher in 1918.</a:t>
            </a:r>
          </a:p>
          <a:p>
            <a:r>
              <a:rPr lang="en-US" dirty="0"/>
              <a:t>ANOVA stands for analysis of variance. it’s a statistical method used to compare means across two or more groups to determine if there are statistically significant differences between them.</a:t>
            </a:r>
          </a:p>
          <a:p>
            <a:pPr marL="0" indent="0">
              <a:buNone/>
            </a:pPr>
            <a:endParaRPr lang="en-US" dirty="0"/>
          </a:p>
          <a:p>
            <a:pPr marL="0" indent="0">
              <a:buNone/>
            </a:pPr>
            <a:r>
              <a:rPr lang="en-US" b="1" u="sng" dirty="0">
                <a:solidFill>
                  <a:schemeClr val="tx1">
                    <a:lumMod val="95000"/>
                  </a:schemeClr>
                </a:solidFill>
              </a:rPr>
              <a:t>Purpose</a:t>
            </a:r>
          </a:p>
          <a:p>
            <a:pPr marL="0" indent="0">
              <a:buNone/>
            </a:pPr>
            <a:r>
              <a:rPr lang="en-US" dirty="0"/>
              <a:t>The main purpose of ANOVA is to assess whether the means of different groups are equal or if there is at least one group that differs significantly from the others.</a:t>
            </a:r>
            <a:endParaRPr lang="en-IN" dirty="0"/>
          </a:p>
        </p:txBody>
      </p:sp>
    </p:spTree>
    <p:extLst>
      <p:ext uri="{BB962C8B-B14F-4D97-AF65-F5344CB8AC3E}">
        <p14:creationId xmlns:p14="http://schemas.microsoft.com/office/powerpoint/2010/main" val="564361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FD864-943C-A6D4-6D90-F2101B3BF2AA}"/>
              </a:ext>
            </a:extLst>
          </p:cNvPr>
          <p:cNvSpPr>
            <a:spLocks noGrp="1"/>
          </p:cNvSpPr>
          <p:nvPr>
            <p:ph type="title"/>
          </p:nvPr>
        </p:nvSpPr>
        <p:spPr/>
        <p:txBody>
          <a:bodyPr/>
          <a:lstStyle/>
          <a:p>
            <a:r>
              <a:rPr lang="en-US" dirty="0"/>
              <a:t>When to use ANOVA </a:t>
            </a:r>
            <a:endParaRPr lang="en-IN" dirty="0"/>
          </a:p>
        </p:txBody>
      </p:sp>
      <p:sp>
        <p:nvSpPr>
          <p:cNvPr id="3" name="Content Placeholder 2">
            <a:extLst>
              <a:ext uri="{FF2B5EF4-FFF2-40B4-BE49-F238E27FC236}">
                <a16:creationId xmlns:a16="http://schemas.microsoft.com/office/drawing/2014/main" id="{D4B1FF6D-EA80-372F-2A79-6BD9301214A0}"/>
              </a:ext>
            </a:extLst>
          </p:cNvPr>
          <p:cNvSpPr>
            <a:spLocks noGrp="1"/>
          </p:cNvSpPr>
          <p:nvPr>
            <p:ph idx="1"/>
          </p:nvPr>
        </p:nvSpPr>
        <p:spPr>
          <a:xfrm>
            <a:off x="469783" y="2139193"/>
            <a:ext cx="9824399" cy="3796996"/>
          </a:xfrm>
        </p:spPr>
        <p:txBody>
          <a:bodyPr/>
          <a:lstStyle/>
          <a:p>
            <a:r>
              <a:rPr lang="en-US" dirty="0"/>
              <a:t>ANOVA is typically used when you have more than two groups and want to compare their means simultaneously. </a:t>
            </a:r>
          </a:p>
          <a:p>
            <a:r>
              <a:rPr lang="en-US" dirty="0"/>
              <a:t>It's commonly employed in experimental research settings, such as comparing the effectiveness of different treatments, analyzing survey data with multiple response options, or studying the impact of different factors on a dependent variable.</a:t>
            </a:r>
            <a:endParaRPr lang="en-IN" dirty="0"/>
          </a:p>
        </p:txBody>
      </p:sp>
    </p:spTree>
    <p:extLst>
      <p:ext uri="{BB962C8B-B14F-4D97-AF65-F5344CB8AC3E}">
        <p14:creationId xmlns:p14="http://schemas.microsoft.com/office/powerpoint/2010/main" val="4252112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E4875-47BC-6C38-AA92-4A18E63A9399}"/>
              </a:ext>
            </a:extLst>
          </p:cNvPr>
          <p:cNvSpPr>
            <a:spLocks noGrp="1"/>
          </p:cNvSpPr>
          <p:nvPr>
            <p:ph type="title"/>
          </p:nvPr>
        </p:nvSpPr>
        <p:spPr/>
        <p:txBody>
          <a:bodyPr/>
          <a:lstStyle/>
          <a:p>
            <a:r>
              <a:rPr lang="en-US" dirty="0"/>
              <a:t>Objective of ANOVA </a:t>
            </a:r>
            <a:endParaRPr lang="en-IN" dirty="0"/>
          </a:p>
        </p:txBody>
      </p:sp>
      <p:sp>
        <p:nvSpPr>
          <p:cNvPr id="3" name="Content Placeholder 2">
            <a:extLst>
              <a:ext uri="{FF2B5EF4-FFF2-40B4-BE49-F238E27FC236}">
                <a16:creationId xmlns:a16="http://schemas.microsoft.com/office/drawing/2014/main" id="{B4A6B3B8-7424-305C-F7B6-0A6DE2082FDD}"/>
              </a:ext>
            </a:extLst>
          </p:cNvPr>
          <p:cNvSpPr>
            <a:spLocks noGrp="1"/>
          </p:cNvSpPr>
          <p:nvPr>
            <p:ph idx="1"/>
          </p:nvPr>
        </p:nvSpPr>
        <p:spPr/>
        <p:txBody>
          <a:bodyPr/>
          <a:lstStyle/>
          <a:p>
            <a:r>
              <a:rPr lang="en-US" b="1" dirty="0">
                <a:solidFill>
                  <a:srgbClr val="FFC000"/>
                </a:solidFill>
              </a:rPr>
              <a:t>Detecting Differences</a:t>
            </a:r>
            <a:r>
              <a:rPr lang="en-US" dirty="0"/>
              <a:t>: ANOVA helps researchers determine whether there are statistically significant differences in means between groups. This is essential for understanding variations in data and identifying factors that may influence the dependent variable. </a:t>
            </a:r>
          </a:p>
          <a:p>
            <a:r>
              <a:rPr lang="en-US" dirty="0">
                <a:solidFill>
                  <a:srgbClr val="FFC000"/>
                </a:solidFill>
              </a:rPr>
              <a:t>Comparing Group Means</a:t>
            </a:r>
            <a:r>
              <a:rPr lang="en-US" dirty="0"/>
              <a:t>: ANOVA allows researchers to compare the means of multiple groups simultaneously, rather than conducting separate pairwise comparisons. This helps prevent inflated Type I error rates and provides a more comprehensive understanding of group differences.</a:t>
            </a:r>
            <a:endParaRPr lang="en-IN" dirty="0"/>
          </a:p>
        </p:txBody>
      </p:sp>
    </p:spTree>
    <p:extLst>
      <p:ext uri="{BB962C8B-B14F-4D97-AF65-F5344CB8AC3E}">
        <p14:creationId xmlns:p14="http://schemas.microsoft.com/office/powerpoint/2010/main" val="642050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853013-E041-87DE-0EB2-B7C382D62370}"/>
              </a:ext>
            </a:extLst>
          </p:cNvPr>
          <p:cNvSpPr txBox="1"/>
          <p:nvPr/>
        </p:nvSpPr>
        <p:spPr>
          <a:xfrm>
            <a:off x="288092" y="1249260"/>
            <a:ext cx="9594908" cy="4247317"/>
          </a:xfrm>
          <a:prstGeom prst="rect">
            <a:avLst/>
          </a:prstGeom>
          <a:noFill/>
        </p:spPr>
        <p:txBody>
          <a:bodyPr wrap="square">
            <a:spAutoFit/>
          </a:bodyPr>
          <a:lstStyle/>
          <a:p>
            <a:pPr marL="285750" indent="-285750">
              <a:buFont typeface="Arial" panose="020B0604020202020204" pitchFamily="34" charset="0"/>
              <a:buChar char="•"/>
            </a:pPr>
            <a:r>
              <a:rPr lang="en-IN" b="1" dirty="0">
                <a:solidFill>
                  <a:srgbClr val="FFC000"/>
                </a:solidFill>
              </a:rPr>
              <a:t>Identifying Sources of Variation</a:t>
            </a:r>
            <a:r>
              <a:rPr lang="en-IN" dirty="0"/>
              <a:t>: ANOVA partitions the total variation in the data into different sources, such as variation between groups and variation within groups. By quantifying these sources of variation, researchers can identify which factors contribute most to differences in the dependent variable. </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US" b="1" dirty="0">
                <a:solidFill>
                  <a:srgbClr val="FFC000"/>
                </a:solidFill>
              </a:rPr>
              <a:t>Making Inferences</a:t>
            </a:r>
            <a:r>
              <a:rPr lang="en-US" dirty="0"/>
              <a:t>: ANOVA provides statistical evidence to support or refute hypotheses about group differences. This helps researchers draw conclusions about the effects of experimental treatments, interventions, or other factors on the outcome of interest.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solidFill>
                  <a:srgbClr val="FFC000"/>
                </a:solidFill>
              </a:rPr>
              <a:t>Informing Decision Making</a:t>
            </a:r>
            <a:r>
              <a:rPr lang="en-US" dirty="0"/>
              <a:t>: The results of ANOVA can inform decision-making processes in various fields, including scientific research, business, healthcare, and education. For example, ANOVA results may guide policy decisions, treatment strategies, or resource allocation based on identified group differences.</a:t>
            </a:r>
            <a:endParaRPr lang="en-IN" dirty="0"/>
          </a:p>
          <a:p>
            <a:pPr marL="285750" indent="-285750">
              <a:buFont typeface="Arial" panose="020B0604020202020204" pitchFamily="34" charset="0"/>
              <a:buChar char="•"/>
            </a:pPr>
            <a:endParaRPr lang="en-IN" dirty="0"/>
          </a:p>
          <a:p>
            <a:endParaRPr lang="en-IN" dirty="0"/>
          </a:p>
        </p:txBody>
      </p:sp>
    </p:spTree>
    <p:extLst>
      <p:ext uri="{BB962C8B-B14F-4D97-AF65-F5344CB8AC3E}">
        <p14:creationId xmlns:p14="http://schemas.microsoft.com/office/powerpoint/2010/main" val="2271459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5C870-90BA-9CA7-7BB3-2079FE5C1DDB}"/>
              </a:ext>
            </a:extLst>
          </p:cNvPr>
          <p:cNvSpPr>
            <a:spLocks noGrp="1"/>
          </p:cNvSpPr>
          <p:nvPr>
            <p:ph type="title"/>
          </p:nvPr>
        </p:nvSpPr>
        <p:spPr/>
        <p:txBody>
          <a:bodyPr/>
          <a:lstStyle/>
          <a:p>
            <a:r>
              <a:rPr lang="en-US"/>
              <a:t>Types of ANOVA</a:t>
            </a:r>
            <a:endParaRPr lang="en-IN" dirty="0"/>
          </a:p>
        </p:txBody>
      </p:sp>
      <p:sp>
        <p:nvSpPr>
          <p:cNvPr id="3" name="Text Placeholder 2">
            <a:extLst>
              <a:ext uri="{FF2B5EF4-FFF2-40B4-BE49-F238E27FC236}">
                <a16:creationId xmlns:a16="http://schemas.microsoft.com/office/drawing/2014/main" id="{A383E047-FBCB-4D28-9CD9-C251A70B008B}"/>
              </a:ext>
            </a:extLst>
          </p:cNvPr>
          <p:cNvSpPr>
            <a:spLocks noGrp="1"/>
          </p:cNvSpPr>
          <p:nvPr>
            <p:ph type="body" idx="1"/>
          </p:nvPr>
        </p:nvSpPr>
        <p:spPr>
          <a:xfrm>
            <a:off x="386232" y="2098642"/>
            <a:ext cx="4472327" cy="693135"/>
          </a:xfrm>
        </p:spPr>
        <p:txBody>
          <a:bodyPr/>
          <a:lstStyle/>
          <a:p>
            <a:r>
              <a:rPr lang="en-US" dirty="0">
                <a:solidFill>
                  <a:srgbClr val="FFFF00"/>
                </a:solidFill>
              </a:rPr>
              <a:t>One way ANOVA </a:t>
            </a:r>
            <a:endParaRPr lang="en-IN" dirty="0">
              <a:solidFill>
                <a:srgbClr val="FFFF00"/>
              </a:solidFill>
            </a:endParaRPr>
          </a:p>
        </p:txBody>
      </p:sp>
      <p:sp>
        <p:nvSpPr>
          <p:cNvPr id="4" name="Content Placeholder 3">
            <a:extLst>
              <a:ext uri="{FF2B5EF4-FFF2-40B4-BE49-F238E27FC236}">
                <a16:creationId xmlns:a16="http://schemas.microsoft.com/office/drawing/2014/main" id="{C0DBFF58-77AE-1F8E-C3BF-813FAC5E07C7}"/>
              </a:ext>
            </a:extLst>
          </p:cNvPr>
          <p:cNvSpPr>
            <a:spLocks noGrp="1"/>
          </p:cNvSpPr>
          <p:nvPr>
            <p:ph sz="half" idx="2"/>
          </p:nvPr>
        </p:nvSpPr>
        <p:spPr>
          <a:xfrm>
            <a:off x="273218" y="2994869"/>
            <a:ext cx="4472328" cy="2823872"/>
          </a:xfrm>
        </p:spPr>
        <p:txBody>
          <a:bodyPr>
            <a:normAutofit/>
          </a:bodyPr>
          <a:lstStyle/>
          <a:p>
            <a:pPr marL="0" indent="0">
              <a:buNone/>
            </a:pPr>
            <a:r>
              <a:rPr lang="en-US"/>
              <a:t>This is the most basic form of ANOVA and is used when there is one categorical independent variable with three or more levels(groups). It compares the means of these groups to determine if there are significant differences.</a:t>
            </a:r>
            <a:endParaRPr lang="en-IN" dirty="0"/>
          </a:p>
        </p:txBody>
      </p:sp>
      <p:sp>
        <p:nvSpPr>
          <p:cNvPr id="5" name="Text Placeholder 4">
            <a:extLst>
              <a:ext uri="{FF2B5EF4-FFF2-40B4-BE49-F238E27FC236}">
                <a16:creationId xmlns:a16="http://schemas.microsoft.com/office/drawing/2014/main" id="{AC95A1DD-A40E-3E81-EDE5-B86FF38AD725}"/>
              </a:ext>
            </a:extLst>
          </p:cNvPr>
          <p:cNvSpPr>
            <a:spLocks noGrp="1"/>
          </p:cNvSpPr>
          <p:nvPr>
            <p:ph type="body" sz="quarter" idx="3"/>
          </p:nvPr>
        </p:nvSpPr>
        <p:spPr>
          <a:xfrm>
            <a:off x="5487250" y="2236206"/>
            <a:ext cx="4474028" cy="692076"/>
          </a:xfrm>
        </p:spPr>
        <p:txBody>
          <a:bodyPr/>
          <a:lstStyle/>
          <a:p>
            <a:r>
              <a:rPr lang="en-US" dirty="0">
                <a:solidFill>
                  <a:srgbClr val="FFFF00"/>
                </a:solidFill>
              </a:rPr>
              <a:t>Two way ANOVA </a:t>
            </a:r>
            <a:endParaRPr lang="en-IN" dirty="0">
              <a:solidFill>
                <a:srgbClr val="FFFF00"/>
              </a:solidFill>
            </a:endParaRPr>
          </a:p>
        </p:txBody>
      </p:sp>
      <p:sp>
        <p:nvSpPr>
          <p:cNvPr id="6" name="Content Placeholder 5">
            <a:extLst>
              <a:ext uri="{FF2B5EF4-FFF2-40B4-BE49-F238E27FC236}">
                <a16:creationId xmlns:a16="http://schemas.microsoft.com/office/drawing/2014/main" id="{B5864FBB-6F85-C8D5-456F-0557CFAC2E98}"/>
              </a:ext>
            </a:extLst>
          </p:cNvPr>
          <p:cNvSpPr>
            <a:spLocks noGrp="1"/>
          </p:cNvSpPr>
          <p:nvPr>
            <p:ph sz="quarter" idx="4"/>
          </p:nvPr>
        </p:nvSpPr>
        <p:spPr>
          <a:xfrm>
            <a:off x="5487250" y="3061982"/>
            <a:ext cx="4474028" cy="2823872"/>
          </a:xfrm>
        </p:spPr>
        <p:txBody>
          <a:bodyPr>
            <a:normAutofit/>
          </a:bodyPr>
          <a:lstStyle/>
          <a:p>
            <a:pPr marL="0" indent="0">
              <a:buNone/>
            </a:pPr>
            <a:r>
              <a:rPr lang="en-US"/>
              <a:t>It is also known as factorial ANOVA, this type of ANOVA is used when there are two independent variables, both of which are categorical. It examines the main effects of each independent variable as well as their interaction effect on the dependent variable.</a:t>
            </a:r>
            <a:endParaRPr lang="en-US" dirty="0"/>
          </a:p>
        </p:txBody>
      </p:sp>
    </p:spTree>
    <p:extLst>
      <p:ext uri="{BB962C8B-B14F-4D97-AF65-F5344CB8AC3E}">
        <p14:creationId xmlns:p14="http://schemas.microsoft.com/office/powerpoint/2010/main" val="3509666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D660-DABF-23CF-6250-DC304139A9F5}"/>
              </a:ext>
            </a:extLst>
          </p:cNvPr>
          <p:cNvSpPr>
            <a:spLocks noGrp="1"/>
          </p:cNvSpPr>
          <p:nvPr>
            <p:ph type="title"/>
          </p:nvPr>
        </p:nvSpPr>
        <p:spPr>
          <a:xfrm>
            <a:off x="1074074" y="567939"/>
            <a:ext cx="9603275" cy="1049235"/>
          </a:xfrm>
        </p:spPr>
        <p:txBody>
          <a:bodyPr/>
          <a:lstStyle/>
          <a:p>
            <a:r>
              <a:rPr lang="en-US" dirty="0"/>
              <a:t>Assumption</a:t>
            </a:r>
            <a:endParaRPr lang="en-IN" dirty="0"/>
          </a:p>
        </p:txBody>
      </p:sp>
      <p:sp>
        <p:nvSpPr>
          <p:cNvPr id="3" name="Content Placeholder 2">
            <a:extLst>
              <a:ext uri="{FF2B5EF4-FFF2-40B4-BE49-F238E27FC236}">
                <a16:creationId xmlns:a16="http://schemas.microsoft.com/office/drawing/2014/main" id="{9715BE0A-A905-A695-A959-3A423DB2DC3F}"/>
              </a:ext>
            </a:extLst>
          </p:cNvPr>
          <p:cNvSpPr>
            <a:spLocks noGrp="1"/>
          </p:cNvSpPr>
          <p:nvPr>
            <p:ph idx="1"/>
          </p:nvPr>
        </p:nvSpPr>
        <p:spPr>
          <a:xfrm>
            <a:off x="680321" y="1786642"/>
            <a:ext cx="9613861" cy="4503419"/>
          </a:xfrm>
        </p:spPr>
        <p:txBody>
          <a:bodyPr>
            <a:normAutofit fontScale="92500" lnSpcReduction="20000"/>
          </a:bodyPr>
          <a:lstStyle/>
          <a:p>
            <a:r>
              <a:rPr lang="en-US" b="1" dirty="0">
                <a:solidFill>
                  <a:srgbClr val="FFC000"/>
                </a:solidFill>
              </a:rPr>
              <a:t>Normality</a:t>
            </a:r>
            <a:r>
              <a:rPr lang="en-US" dirty="0"/>
              <a:t>: </a:t>
            </a:r>
            <a:r>
              <a:rPr lang="en-US" sz="2000" dirty="0"/>
              <a:t>The data within each group should follow a normal distribution. This means that when you plot the data for each group on a histogram or a Q-Q plot, the distribution should resemble a bell-shaped curve. While ANOVA is robust to violations of normality when sample sizes are large, it's still important to check this assumption, especially with smaller sample sizes.</a:t>
            </a:r>
          </a:p>
          <a:p>
            <a:r>
              <a:rPr lang="en-US" sz="2000" b="1" dirty="0">
                <a:solidFill>
                  <a:srgbClr val="FFC000"/>
                </a:solidFill>
              </a:rPr>
              <a:t>Homogeneity of Variance</a:t>
            </a:r>
            <a:r>
              <a:rPr lang="en-US" sz="2000" dirty="0"/>
              <a:t>: The variances of the groups being compared should be approximately equal. This means that the spread or dispersion of scores within each group should be similar across all groups. Violations of this assumption can lead to inaccurate results, particularly if the sample sizes are unequal.</a:t>
            </a:r>
          </a:p>
          <a:p>
            <a:r>
              <a:rPr lang="en-US" sz="2000" b="1" dirty="0">
                <a:solidFill>
                  <a:srgbClr val="FFC000"/>
                </a:solidFill>
              </a:rPr>
              <a:t>Independence</a:t>
            </a:r>
            <a:r>
              <a:rPr lang="en-US" sz="2000" dirty="0"/>
              <a:t>: Observations within each group should be independent of each other. This means that the data points within one group should not be influenced by or related to the data points in another group. For example, in a study comparing the effects of different teaching methods on student performance, each student's performance should be independent of the performance of other students.</a:t>
            </a:r>
            <a:endParaRPr lang="en-IN" sz="2000" dirty="0"/>
          </a:p>
        </p:txBody>
      </p:sp>
    </p:spTree>
    <p:extLst>
      <p:ext uri="{BB962C8B-B14F-4D97-AF65-F5344CB8AC3E}">
        <p14:creationId xmlns:p14="http://schemas.microsoft.com/office/powerpoint/2010/main" val="1444575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D372E-DF74-E4BA-ECA5-63D6B4F36EBE}"/>
              </a:ext>
            </a:extLst>
          </p:cNvPr>
          <p:cNvSpPr>
            <a:spLocks noGrp="1"/>
          </p:cNvSpPr>
          <p:nvPr>
            <p:ph type="title"/>
          </p:nvPr>
        </p:nvSpPr>
        <p:spPr/>
        <p:txBody>
          <a:bodyPr/>
          <a:lstStyle/>
          <a:p>
            <a:r>
              <a:rPr lang="en-US" dirty="0"/>
              <a:t>Hypotheses</a:t>
            </a:r>
            <a:endParaRPr lang="en-IN"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A98A5-BFA2-2D5D-510A-432FBC062252}"/>
                  </a:ext>
                </a:extLst>
              </p:cNvPr>
              <p:cNvSpPr>
                <a:spLocks noGrp="1"/>
              </p:cNvSpPr>
              <p:nvPr>
                <p:ph idx="1"/>
              </p:nvPr>
            </p:nvSpPr>
            <p:spPr/>
            <p:txBody>
              <a:bodyPr/>
              <a:lstStyle/>
              <a:p>
                <a:r>
                  <a:rPr lang="en-US" dirty="0">
                    <a:solidFill>
                      <a:srgbClr val="FFC000"/>
                    </a:solidFill>
                  </a:rPr>
                  <a:t>Null Hypothesis (</a:t>
                </a:r>
                <a14:m>
                  <m:oMath xmlns:m="http://schemas.openxmlformats.org/officeDocument/2006/math">
                    <m:sSub>
                      <m:sSubPr>
                        <m:ctrlPr>
                          <a:rPr lang="en-US" i="1" dirty="0" smtClean="0">
                            <a:solidFill>
                              <a:srgbClr val="FFC000"/>
                            </a:solidFill>
                            <a:latin typeface="Cambria Math" panose="02040503050406030204" pitchFamily="18" charset="0"/>
                          </a:rPr>
                        </m:ctrlPr>
                      </m:sSubPr>
                      <m:e>
                        <m:r>
                          <a:rPr lang="en-US" i="1" dirty="0" smtClean="0">
                            <a:solidFill>
                              <a:srgbClr val="FFC000"/>
                            </a:solidFill>
                            <a:latin typeface="Cambria Math" panose="02040503050406030204" pitchFamily="18" charset="0"/>
                          </a:rPr>
                          <m:t>𝐻</m:t>
                        </m:r>
                      </m:e>
                      <m:sub>
                        <m:r>
                          <a:rPr lang="en-US" i="0" dirty="0" smtClean="0">
                            <a:solidFill>
                              <a:srgbClr val="FFC000"/>
                            </a:solidFill>
                            <a:latin typeface="Cambria Math" panose="02040503050406030204" pitchFamily="18" charset="0"/>
                          </a:rPr>
                          <m:t>0</m:t>
                        </m:r>
                      </m:sub>
                    </m:sSub>
                  </m:oMath>
                </a14:m>
                <a:r>
                  <a:rPr lang="en-US" dirty="0">
                    <a:solidFill>
                      <a:srgbClr val="FFC000"/>
                    </a:solidFill>
                  </a:rPr>
                  <a:t>): </a:t>
                </a:r>
                <a:r>
                  <a:rPr lang="en-US" dirty="0"/>
                  <a:t>The null hypothesis for ANOVA states that there are no significant differences in the population means of the groups being compared. Mathematically, it can be expressed as:   </a:t>
                </a:r>
                <a14:m>
                  <m:oMath xmlns:m="http://schemas.openxmlformats.org/officeDocument/2006/math">
                    <m:sSub>
                      <m:sSubPr>
                        <m:ctrlPr>
                          <a:rPr lang="en-US" i="1" dirty="0">
                            <a:solidFill>
                              <a:srgbClr val="836967"/>
                            </a:solidFill>
                            <a:latin typeface="Cambria Math" panose="02040503050406030204" pitchFamily="18" charset="0"/>
                          </a:rPr>
                        </m:ctrlPr>
                      </m:sSubPr>
                      <m:e>
                        <m:r>
                          <a:rPr lang="en-US" i="1" dirty="0">
                            <a:latin typeface="Cambria Math" panose="02040503050406030204" pitchFamily="18" charset="0"/>
                          </a:rPr>
                          <m:t>𝐻</m:t>
                        </m:r>
                      </m:e>
                      <m:sub>
                        <m:r>
                          <a:rPr lang="en-US" dirty="0">
                            <a:latin typeface="Cambria Math" panose="02040503050406030204" pitchFamily="18" charset="0"/>
                          </a:rPr>
                          <m:t>0</m:t>
                        </m:r>
                      </m:sub>
                    </m:sSub>
                    <m:r>
                      <a:rPr lang="en-US" i="1" dirty="0">
                        <a:latin typeface="Cambria Math" panose="02040503050406030204" pitchFamily="18" charset="0"/>
                      </a:rPr>
                      <m:t> </m:t>
                    </m:r>
                  </m:oMath>
                </a14:m>
                <a:r>
                  <a:rPr lang="en-US" dirty="0"/>
                  <a:t>: μ1 = μ2 = μ3  = µk</a:t>
                </a:r>
              </a:p>
              <a:p>
                <a:r>
                  <a:rPr lang="en-US" dirty="0">
                    <a:solidFill>
                      <a:srgbClr val="FFC000"/>
                    </a:solidFill>
                  </a:rPr>
                  <a:t>Alternative Hypothesis (</a:t>
                </a:r>
                <a14:m>
                  <m:oMath xmlns:m="http://schemas.openxmlformats.org/officeDocument/2006/math">
                    <m:sSub>
                      <m:sSubPr>
                        <m:ctrlPr>
                          <a:rPr lang="en-US" i="1" smtClean="0">
                            <a:solidFill>
                              <a:srgbClr val="FFC000"/>
                            </a:solidFill>
                            <a:latin typeface="Cambria Math" panose="02040503050406030204" pitchFamily="18" charset="0"/>
                          </a:rPr>
                        </m:ctrlPr>
                      </m:sSubPr>
                      <m:e>
                        <m:r>
                          <a:rPr lang="en-US" b="0" i="1" smtClean="0">
                            <a:solidFill>
                              <a:srgbClr val="FFC000"/>
                            </a:solidFill>
                            <a:latin typeface="Cambria Math" panose="02040503050406030204" pitchFamily="18" charset="0"/>
                          </a:rPr>
                          <m:t>𝐻</m:t>
                        </m:r>
                      </m:e>
                      <m:sub>
                        <m:r>
                          <a:rPr lang="en-US" b="0" i="1" smtClean="0">
                            <a:solidFill>
                              <a:srgbClr val="FFC000"/>
                            </a:solidFill>
                            <a:latin typeface="Cambria Math" panose="02040503050406030204" pitchFamily="18" charset="0"/>
                          </a:rPr>
                          <m:t>𝑎</m:t>
                        </m:r>
                      </m:sub>
                    </m:sSub>
                  </m:oMath>
                </a14:m>
                <a:r>
                  <a:rPr lang="en-US" dirty="0">
                    <a:solidFill>
                      <a:srgbClr val="FFC000"/>
                    </a:solidFill>
                  </a:rPr>
                  <a:t>): </a:t>
                </a:r>
                <a:r>
                  <a:rPr lang="en-US" dirty="0"/>
                  <a:t>The alternative hypothesis for ANOVA states that at least one group mean is significantly different from the others. Mathematically, it can be expressed as:  </a:t>
                </a:r>
              </a:p>
              <a:p>
                <a:pPr marL="0" indent="0">
                  <a:buNone/>
                </a:pPr>
                <a:r>
                  <a:rPr lang="en-US" dirty="0"/>
                  <a:t>  Ha: At least one </a:t>
                </a:r>
                <a:r>
                  <a:rPr lang="en-US" dirty="0" err="1"/>
                  <a:t>μi</a:t>
                </a:r>
                <a:r>
                  <a:rPr lang="en-US" dirty="0"/>
                  <a:t> is different from the others</a:t>
                </a:r>
                <a:endParaRPr lang="en-IN" dirty="0"/>
              </a:p>
            </p:txBody>
          </p:sp>
        </mc:Choice>
        <mc:Fallback xmlns="">
          <p:sp>
            <p:nvSpPr>
              <p:cNvPr id="3" name="Content Placeholder 2">
                <a:extLst>
                  <a:ext uri="{FF2B5EF4-FFF2-40B4-BE49-F238E27FC236}">
                    <a16:creationId xmlns:a16="http://schemas.microsoft.com/office/drawing/2014/main" id="{A79A98A5-BFA2-2D5D-510A-432FBC062252}"/>
                  </a:ext>
                </a:extLst>
              </p:cNvPr>
              <p:cNvSpPr>
                <a:spLocks noGrp="1" noRot="1" noChangeAspect="1" noMove="1" noResize="1" noEditPoints="1" noAdjustHandles="1" noChangeArrowheads="1" noChangeShapeType="1" noTextEdit="1"/>
              </p:cNvSpPr>
              <p:nvPr>
                <p:ph idx="1"/>
              </p:nvPr>
            </p:nvSpPr>
            <p:spPr>
              <a:blipFill>
                <a:blip r:embed="rId2"/>
                <a:stretch>
                  <a:fillRect l="-888" t="-2369" r="-1522"/>
                </a:stretch>
              </a:blipFill>
            </p:spPr>
            <p:txBody>
              <a:bodyPr/>
              <a:lstStyle/>
              <a:p>
                <a:r>
                  <a:rPr lang="en-IN">
                    <a:noFill/>
                  </a:rPr>
                  <a:t> </a:t>
                </a:r>
              </a:p>
            </p:txBody>
          </p:sp>
        </mc:Fallback>
      </mc:AlternateContent>
    </p:spTree>
    <p:extLst>
      <p:ext uri="{BB962C8B-B14F-4D97-AF65-F5344CB8AC3E}">
        <p14:creationId xmlns:p14="http://schemas.microsoft.com/office/powerpoint/2010/main" val="69392197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467</TotalTime>
  <Words>1377</Words>
  <Application>Microsoft Office PowerPoint</Application>
  <PresentationFormat>Widescreen</PresentationFormat>
  <Paragraphs>196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Cambria Math</vt:lpstr>
      <vt:lpstr>Gill Sans MT</vt:lpstr>
      <vt:lpstr>Gallery</vt:lpstr>
      <vt:lpstr> ANOVA (one way ANOVA)</vt:lpstr>
      <vt:lpstr>Content</vt:lpstr>
      <vt:lpstr>Introduction to ANOVA</vt:lpstr>
      <vt:lpstr>When to use ANOVA </vt:lpstr>
      <vt:lpstr>Objective of ANOVA </vt:lpstr>
      <vt:lpstr>PowerPoint Presentation</vt:lpstr>
      <vt:lpstr>Types of ANOVA</vt:lpstr>
      <vt:lpstr>Assumption</vt:lpstr>
      <vt:lpstr>Hypotheses</vt:lpstr>
      <vt:lpstr>One way ANOVA test</vt:lpstr>
      <vt:lpstr>PowerPoint Presentation</vt:lpstr>
      <vt:lpstr>PowerPoint Presentation</vt:lpstr>
      <vt:lpstr>PowerPoint Presentation</vt:lpstr>
      <vt:lpstr>PowerPoint Presentation</vt:lpstr>
      <vt:lpstr>PowerPoint Presentation</vt:lpstr>
      <vt:lpstr>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ANOVA (one way ANOVA)</dc:title>
  <dc:creator>Dark Angel</dc:creator>
  <cp:lastModifiedBy>OWNER</cp:lastModifiedBy>
  <cp:revision>12</cp:revision>
  <dcterms:created xsi:type="dcterms:W3CDTF">2024-04-13T09:01:06Z</dcterms:created>
  <dcterms:modified xsi:type="dcterms:W3CDTF">2025-01-20T16:35:00Z</dcterms:modified>
</cp:coreProperties>
</file>